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97"/>
  </p:notesMasterIdLst>
  <p:sldIdLst>
    <p:sldId id="256" r:id="rId2"/>
    <p:sldId id="411" r:id="rId3"/>
    <p:sldId id="339" r:id="rId4"/>
    <p:sldId id="340" r:id="rId5"/>
    <p:sldId id="384" r:id="rId6"/>
    <p:sldId id="341" r:id="rId7"/>
    <p:sldId id="343" r:id="rId8"/>
    <p:sldId id="334" r:id="rId9"/>
    <p:sldId id="335" r:id="rId10"/>
    <p:sldId id="336" r:id="rId11"/>
    <p:sldId id="404" r:id="rId12"/>
    <p:sldId id="346" r:id="rId13"/>
    <p:sldId id="274" r:id="rId14"/>
    <p:sldId id="414" r:id="rId15"/>
    <p:sldId id="416" r:id="rId16"/>
    <p:sldId id="415" r:id="rId17"/>
    <p:sldId id="369" r:id="rId18"/>
    <p:sldId id="277" r:id="rId19"/>
    <p:sldId id="386" r:id="rId20"/>
    <p:sldId id="432"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2" r:id="rId50"/>
    <p:sldId id="463" r:id="rId51"/>
    <p:sldId id="464" r:id="rId52"/>
    <p:sldId id="465" r:id="rId53"/>
    <p:sldId id="466" r:id="rId54"/>
    <p:sldId id="467" r:id="rId55"/>
    <p:sldId id="468" r:id="rId56"/>
    <p:sldId id="469" r:id="rId57"/>
    <p:sldId id="470" r:id="rId58"/>
    <p:sldId id="471" r:id="rId59"/>
    <p:sldId id="472" r:id="rId60"/>
    <p:sldId id="473" r:id="rId61"/>
    <p:sldId id="474" r:id="rId62"/>
    <p:sldId id="475" r:id="rId63"/>
    <p:sldId id="476" r:id="rId64"/>
    <p:sldId id="477" r:id="rId65"/>
    <p:sldId id="478" r:id="rId66"/>
    <p:sldId id="479" r:id="rId67"/>
    <p:sldId id="394" r:id="rId68"/>
    <p:sldId id="421" r:id="rId69"/>
    <p:sldId id="422" r:id="rId70"/>
    <p:sldId id="423" r:id="rId71"/>
    <p:sldId id="424" r:id="rId72"/>
    <p:sldId id="425" r:id="rId73"/>
    <p:sldId id="426" r:id="rId74"/>
    <p:sldId id="427" r:id="rId75"/>
    <p:sldId id="428" r:id="rId76"/>
    <p:sldId id="429" r:id="rId77"/>
    <p:sldId id="430" r:id="rId78"/>
    <p:sldId id="431" r:id="rId79"/>
    <p:sldId id="410" r:id="rId80"/>
    <p:sldId id="409" r:id="rId81"/>
    <p:sldId id="403" r:id="rId82"/>
    <p:sldId id="397" r:id="rId83"/>
    <p:sldId id="396" r:id="rId84"/>
    <p:sldId id="395" r:id="rId85"/>
    <p:sldId id="373" r:id="rId86"/>
    <p:sldId id="331" r:id="rId87"/>
    <p:sldId id="401" r:id="rId88"/>
    <p:sldId id="402" r:id="rId89"/>
    <p:sldId id="385" r:id="rId90"/>
    <p:sldId id="398" r:id="rId91"/>
    <p:sldId id="399" r:id="rId92"/>
    <p:sldId id="412" r:id="rId93"/>
    <p:sldId id="417" r:id="rId94"/>
    <p:sldId id="418" r:id="rId95"/>
    <p:sldId id="420" r:id="rId9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4982"/>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68" autoAdjust="0"/>
    <p:restoredTop sz="94576" autoAdjust="0"/>
  </p:normalViewPr>
  <p:slideViewPr>
    <p:cSldViewPr>
      <p:cViewPr varScale="1">
        <p:scale>
          <a:sx n="69" d="100"/>
          <a:sy n="69" d="100"/>
        </p:scale>
        <p:origin x="-1656" y="-102"/>
      </p:cViewPr>
      <p:guideLst>
        <p:guide orient="horz" pos="2160"/>
        <p:guide pos="2880"/>
      </p:guideLst>
    </p:cSldViewPr>
  </p:slideViewPr>
  <p:outlineViewPr>
    <p:cViewPr>
      <p:scale>
        <a:sx n="33" d="100"/>
        <a:sy n="33" d="100"/>
      </p:scale>
      <p:origin x="0" y="4467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9F21CB8-8FF8-4F9E-831A-676FE6C81E49}" type="datetimeFigureOut">
              <a:rPr lang="ar-IQ" smtClean="0"/>
              <a:pPr/>
              <a:t>15/06/1441</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3B7DA4E-34B3-47EF-878F-8078DF0E256D}"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3B7DA4E-34B3-47EF-878F-8078DF0E256D}" type="slidenum">
              <a:rPr lang="ar-IQ" smtClean="0"/>
              <a:pPr/>
              <a:t>1</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31647-AD59-44BA-A968-32C3338F17FF}" type="slidenum">
              <a:rPr lang="en-US"/>
              <a:pPr/>
              <a:t>6</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050FBFD-39F9-49EE-8B5D-FF5B7F867761}" type="datetimeFigureOut">
              <a:rPr lang="ar-IQ" smtClean="0"/>
              <a:pPr/>
              <a:t>15/06/1441</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4C5C9A8D-EF36-4DE0-A6AE-F289F8E00B89}"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50FBFD-39F9-49EE-8B5D-FF5B7F867761}" type="datetimeFigureOut">
              <a:rPr lang="ar-IQ" smtClean="0"/>
              <a:pPr/>
              <a:t>15/06/1441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C5C9A8D-EF36-4DE0-A6AE-F289F8E00B89}"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50FBFD-39F9-49EE-8B5D-FF5B7F867761}" type="datetimeFigureOut">
              <a:rPr lang="ar-IQ" smtClean="0"/>
              <a:pPr/>
              <a:t>15/06/1441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C5C9A8D-EF36-4DE0-A6AE-F289F8E00B8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50FBFD-39F9-49EE-8B5D-FF5B7F867761}" type="datetimeFigureOut">
              <a:rPr lang="ar-IQ" smtClean="0"/>
              <a:pPr/>
              <a:t>15/06/1441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C5C9A8D-EF36-4DE0-A6AE-F289F8E00B8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50FBFD-39F9-49EE-8B5D-FF5B7F867761}" type="datetimeFigureOut">
              <a:rPr lang="ar-IQ" smtClean="0"/>
              <a:pPr/>
              <a:t>15/06/1441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C5C9A8D-EF36-4DE0-A6AE-F289F8E00B89}"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50FBFD-39F9-49EE-8B5D-FF5B7F867761}" type="datetimeFigureOut">
              <a:rPr lang="ar-IQ" smtClean="0"/>
              <a:pPr/>
              <a:t>15/06/1441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C5C9A8D-EF36-4DE0-A6AE-F289F8E00B89}"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50FBFD-39F9-49EE-8B5D-FF5B7F867761}" type="datetimeFigureOut">
              <a:rPr lang="ar-IQ" smtClean="0"/>
              <a:pPr/>
              <a:t>15/06/1441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C5C9A8D-EF36-4DE0-A6AE-F289F8E00B89}"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050FBFD-39F9-49EE-8B5D-FF5B7F867761}" type="datetimeFigureOut">
              <a:rPr lang="ar-IQ" smtClean="0"/>
              <a:pPr/>
              <a:t>15/06/1441</a:t>
            </a:fld>
            <a:endParaRPr lang="ar-IQ"/>
          </a:p>
        </p:txBody>
      </p:sp>
      <p:sp>
        <p:nvSpPr>
          <p:cNvPr id="8" name="Slide Number Placeholder 7"/>
          <p:cNvSpPr>
            <a:spLocks noGrp="1"/>
          </p:cNvSpPr>
          <p:nvPr>
            <p:ph type="sldNum" sz="quarter" idx="11"/>
          </p:nvPr>
        </p:nvSpPr>
        <p:spPr/>
        <p:txBody>
          <a:bodyPr/>
          <a:lstStyle/>
          <a:p>
            <a:fld id="{4C5C9A8D-EF36-4DE0-A6AE-F289F8E00B89}" type="slidenum">
              <a:rPr lang="ar-IQ" smtClean="0"/>
              <a:pPr/>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0FBFD-39F9-49EE-8B5D-FF5B7F867761}" type="datetimeFigureOut">
              <a:rPr lang="ar-IQ" smtClean="0"/>
              <a:pPr/>
              <a:t>15/06/1441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C5C9A8D-EF36-4DE0-A6AE-F289F8E00B89}"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50FBFD-39F9-49EE-8B5D-FF5B7F867761}" type="datetimeFigureOut">
              <a:rPr lang="ar-IQ" smtClean="0"/>
              <a:pPr/>
              <a:t>15/06/1441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156448" y="6422064"/>
            <a:ext cx="762000" cy="365125"/>
          </a:xfrm>
        </p:spPr>
        <p:txBody>
          <a:bodyPr/>
          <a:lstStyle/>
          <a:p>
            <a:fld id="{4C5C9A8D-EF36-4DE0-A6AE-F289F8E00B89}"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050FBFD-39F9-49EE-8B5D-FF5B7F867761}" type="datetimeFigureOut">
              <a:rPr lang="ar-IQ" smtClean="0"/>
              <a:pPr/>
              <a:t>15/06/1441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C5C9A8D-EF36-4DE0-A6AE-F289F8E00B89}"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050FBFD-39F9-49EE-8B5D-FF5B7F867761}" type="datetimeFigureOut">
              <a:rPr lang="ar-IQ" smtClean="0"/>
              <a:pPr/>
              <a:t>15/06/1441</a:t>
            </a:fld>
            <a:endParaRPr lang="ar-IQ"/>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C5C9A8D-EF36-4DE0-A6AE-F289F8E00B89}"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214554"/>
            <a:ext cx="7286676" cy="2301240"/>
          </a:xfrm>
        </p:spPr>
        <p:txBody>
          <a:bodyPr>
            <a:normAutofit/>
          </a:bodyPr>
          <a:lstStyle/>
          <a:p>
            <a:r>
              <a:rPr lang="en-US" sz="7200" dirty="0" smtClean="0"/>
              <a:t>VIRAL HEPATITIS </a:t>
            </a:r>
            <a:endParaRPr lang="ar-IQ"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sz="3200" dirty="0" smtClean="0">
                <a:solidFill>
                  <a:srgbClr val="FFFF00"/>
                </a:solidFill>
                <a:latin typeface="Times New Roman" pitchFamily="18" charset="0"/>
                <a:cs typeface="Times New Roman" pitchFamily="18" charset="0"/>
              </a:rPr>
              <a:t>Q4 / Preventive measures of hepatitis A infection </a:t>
            </a:r>
            <a:r>
              <a:rPr lang="en-US" dirty="0" smtClean="0">
                <a:solidFill>
                  <a:srgbClr val="FFFF00"/>
                </a:solidFill>
              </a:rPr>
              <a:t>: </a:t>
            </a:r>
            <a:endParaRPr lang="en-US" dirty="0" smtClean="0"/>
          </a:p>
          <a:p>
            <a:pPr algn="l" rtl="0"/>
            <a:endParaRPr lang="en-US" sz="2400" dirty="0" smtClean="0"/>
          </a:p>
          <a:p>
            <a:pPr algn="l" rtl="0"/>
            <a:r>
              <a:rPr lang="en-US" sz="2400" dirty="0" smtClean="0"/>
              <a:t>The mode of transmission of HAV is </a:t>
            </a:r>
            <a:r>
              <a:rPr lang="en-US" sz="2400" dirty="0" err="1" smtClean="0"/>
              <a:t>feco</a:t>
            </a:r>
            <a:r>
              <a:rPr lang="en-US" sz="2400" dirty="0" smtClean="0"/>
              <a:t>-oral </a:t>
            </a:r>
          </a:p>
          <a:p>
            <a:pPr algn="l" rtl="0"/>
            <a:endParaRPr lang="en-US" sz="2400" dirty="0" smtClean="0"/>
          </a:p>
          <a:p>
            <a:pPr algn="l" rtl="0"/>
            <a:r>
              <a:rPr lang="en-US" sz="2400" dirty="0" smtClean="0"/>
              <a:t>Infected patients is contagious 2 wk before and 7 days after the onset of jaundice and should be excluded from school, child care, or work </a:t>
            </a:r>
          </a:p>
          <a:p>
            <a:pPr algn="l" rtl="0"/>
            <a:endParaRPr lang="en-US" sz="2400" dirty="0" smtClean="0"/>
          </a:p>
          <a:p>
            <a:pPr algn="l" rtl="0"/>
            <a:r>
              <a:rPr lang="en-US" sz="2400" dirty="0" smtClean="0"/>
              <a:t>Careful hand washing is necessary</a:t>
            </a:r>
          </a:p>
          <a:p>
            <a:pPr algn="l" rtl="0">
              <a:buNone/>
            </a:pPr>
            <a:endParaRPr lang="en-US" sz="2400" dirty="0" smtClean="0"/>
          </a:p>
          <a:p>
            <a:pPr algn="l" rtl="0"/>
            <a:r>
              <a:rPr lang="en-US" sz="2400" dirty="0" smtClean="0"/>
              <a:t>In hospital settings, contact and standard precautions are recommended for 1 wk after onset of symptoms.</a:t>
            </a:r>
          </a:p>
          <a:p>
            <a:pPr algn="l"/>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673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18"/>
          </a:xfrm>
        </p:spPr>
        <p:txBody>
          <a:bodyPr>
            <a:normAutofit/>
          </a:bodyPr>
          <a:lstStyle/>
          <a:p>
            <a:pPr rtl="0"/>
            <a:r>
              <a:rPr lang="en-US" sz="2400" b="1" dirty="0" smtClean="0">
                <a:solidFill>
                  <a:srgbClr val="FFFF00"/>
                </a:solidFill>
              </a:rPr>
              <a:t>DIAGNOSTIC BLOOD TESTS in HAV</a:t>
            </a:r>
            <a:endParaRPr lang="ar-IQ" sz="2400" dirty="0">
              <a:solidFill>
                <a:srgbClr val="FFFF00"/>
              </a:solidFill>
            </a:endParaRPr>
          </a:p>
        </p:txBody>
      </p:sp>
      <p:sp>
        <p:nvSpPr>
          <p:cNvPr id="3" name="Content Placeholder 2"/>
          <p:cNvSpPr>
            <a:spLocks noGrp="1"/>
          </p:cNvSpPr>
          <p:nvPr>
            <p:ph idx="1"/>
          </p:nvPr>
        </p:nvSpPr>
        <p:spPr>
          <a:xfrm>
            <a:off x="0" y="620688"/>
            <a:ext cx="9144000" cy="6237312"/>
          </a:xfrm>
        </p:spPr>
        <p:txBody>
          <a:bodyPr>
            <a:normAutofit/>
          </a:bodyPr>
          <a:lstStyle/>
          <a:p>
            <a:pPr algn="l" rtl="0"/>
            <a:r>
              <a:rPr lang="en-US" sz="2400" dirty="0" smtClean="0">
                <a:solidFill>
                  <a:srgbClr val="00B0F0"/>
                </a:solidFill>
                <a:latin typeface="Times New Roman" pitchFamily="18" charset="0"/>
                <a:cs typeface="Times New Roman" pitchFamily="18" charset="0"/>
              </a:rPr>
              <a:t>ACUTE INFECTION </a:t>
            </a:r>
            <a:r>
              <a:rPr lang="en-US" sz="2400" dirty="0" smtClean="0">
                <a:solidFill>
                  <a:srgbClr val="00B05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Anti-HAV </a:t>
            </a:r>
            <a:r>
              <a:rPr lang="en-US" sz="2400" dirty="0" err="1" smtClean="0">
                <a:latin typeface="Times New Roman" pitchFamily="18" charset="0"/>
                <a:cs typeface="Times New Roman" pitchFamily="18" charset="0"/>
              </a:rPr>
              <a:t>IgM</a:t>
            </a:r>
            <a:r>
              <a:rPr lang="en-US" sz="2400" baseline="30000" dirty="0" err="1" smtClean="0">
                <a:latin typeface="Times New Roman" pitchFamily="18" charset="0"/>
                <a:cs typeface="Times New Roman" pitchFamily="18" charset="0"/>
              </a:rPr>
              <a:t>+ve</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Blood PCR positive</a:t>
            </a:r>
          </a:p>
          <a:p>
            <a:pPr algn="l" rtl="0"/>
            <a:endParaRPr lang="en-US" sz="2400" baseline="30000" dirty="0" smtClean="0">
              <a:latin typeface="Times New Roman" pitchFamily="18" charset="0"/>
              <a:cs typeface="Times New Roman" pitchFamily="18" charset="0"/>
            </a:endParaRPr>
          </a:p>
          <a:p>
            <a:pPr algn="l" rtl="0"/>
            <a:r>
              <a:rPr lang="en-US" sz="2400" dirty="0" smtClean="0">
                <a:solidFill>
                  <a:srgbClr val="00B0F0"/>
                </a:solidFill>
                <a:latin typeface="Times New Roman" pitchFamily="18" charset="0"/>
                <a:cs typeface="Times New Roman" pitchFamily="18" charset="0"/>
              </a:rPr>
              <a:t>PAST INFECTION (RECOVERED) </a:t>
            </a:r>
            <a:r>
              <a:rPr lang="en-US" sz="2400" dirty="0" smtClean="0">
                <a:latin typeface="Times New Roman" pitchFamily="18" charset="0"/>
                <a:cs typeface="Times New Roman" pitchFamily="18" charset="0"/>
              </a:rPr>
              <a:t>: Anti-HAV </a:t>
            </a:r>
            <a:r>
              <a:rPr lang="en-US" sz="2400" dirty="0" err="1" smtClean="0">
                <a:latin typeface="Times New Roman" pitchFamily="18" charset="0"/>
                <a:cs typeface="Times New Roman" pitchFamily="18" charset="0"/>
              </a:rPr>
              <a:t>IgG</a:t>
            </a:r>
            <a:r>
              <a:rPr lang="en-US" sz="2400" baseline="30000" dirty="0" err="1" smtClean="0">
                <a:latin typeface="Times New Roman" pitchFamily="18" charset="0"/>
                <a:cs typeface="Times New Roman" pitchFamily="18" charset="0"/>
              </a:rPr>
              <a:t>+ve</a:t>
            </a:r>
            <a:r>
              <a:rPr lang="en-US" sz="2400" baseline="30000" dirty="0" smtClean="0">
                <a:latin typeface="Times New Roman" pitchFamily="18" charset="0"/>
                <a:cs typeface="Times New Roman" pitchFamily="18" charset="0"/>
              </a:rPr>
              <a:t> </a:t>
            </a:r>
          </a:p>
          <a:p>
            <a:pPr algn="l" rtl="0"/>
            <a:endParaRPr lang="en-US" sz="2400" baseline="30000" dirty="0" smtClean="0">
              <a:latin typeface="Times New Roman" pitchFamily="18" charset="0"/>
              <a:cs typeface="Times New Roman" pitchFamily="18" charset="0"/>
            </a:endParaRPr>
          </a:p>
          <a:p>
            <a:pPr algn="l" rtl="0"/>
            <a:endParaRPr lang="en-US" sz="2400" baseline="30000" dirty="0" smtClean="0">
              <a:latin typeface="Times New Roman" pitchFamily="18" charset="0"/>
              <a:cs typeface="Times New Roman" pitchFamily="18" charset="0"/>
            </a:endParaRPr>
          </a:p>
          <a:p>
            <a:pPr algn="l" rtl="0"/>
            <a:r>
              <a:rPr lang="en-US" sz="2400" dirty="0" smtClean="0">
                <a:solidFill>
                  <a:srgbClr val="00B0F0"/>
                </a:solidFill>
                <a:latin typeface="Times New Roman" pitchFamily="18" charset="0"/>
                <a:cs typeface="Times New Roman" pitchFamily="18" charset="0"/>
              </a:rPr>
              <a:t>VACCINE RESPONSE </a:t>
            </a:r>
            <a:r>
              <a:rPr lang="en-US" sz="2400" dirty="0" smtClean="0">
                <a:latin typeface="Times New Roman" pitchFamily="18" charset="0"/>
                <a:cs typeface="Times New Roman" pitchFamily="18" charset="0"/>
              </a:rPr>
              <a:t>: Anti-HAV </a:t>
            </a:r>
            <a:r>
              <a:rPr lang="en-US" sz="2400" dirty="0" err="1" smtClean="0">
                <a:latin typeface="Times New Roman" pitchFamily="18" charset="0"/>
                <a:cs typeface="Times New Roman" pitchFamily="18" charset="0"/>
              </a:rPr>
              <a:t>IgG</a:t>
            </a:r>
            <a:r>
              <a:rPr lang="en-US" sz="2400" baseline="30000" dirty="0" err="1" smtClean="0">
                <a:latin typeface="Times New Roman" pitchFamily="18" charset="0"/>
                <a:cs typeface="Times New Roman" pitchFamily="18" charset="0"/>
              </a:rPr>
              <a:t>+ve</a:t>
            </a:r>
            <a:r>
              <a:rPr lang="en-US" sz="2400" baseline="30000" dirty="0" smtClean="0">
                <a:latin typeface="Times New Roman" pitchFamily="18" charset="0"/>
                <a:cs typeface="Times New Roman" pitchFamily="18" charset="0"/>
              </a:rPr>
              <a:t> </a:t>
            </a:r>
          </a:p>
          <a:p>
            <a:pPr algn="l" rtl="0"/>
            <a:endParaRPr lang="en-US" sz="2400" b="1" baseline="30000" dirty="0" smtClean="0">
              <a:solidFill>
                <a:srgbClr val="00B050"/>
              </a:solidFill>
              <a:latin typeface="Times New Roman" pitchFamily="18" charset="0"/>
              <a:cs typeface="Times New Roman" pitchFamily="18" charset="0"/>
            </a:endParaRPr>
          </a:p>
          <a:p>
            <a:pPr algn="l" rtl="0"/>
            <a:endParaRPr lang="en-US" sz="2400" b="1" baseline="30000" dirty="0" smtClean="0">
              <a:solidFill>
                <a:srgbClr val="00B050"/>
              </a:solidFill>
              <a:latin typeface="Times New Roman" pitchFamily="18" charset="0"/>
              <a:cs typeface="Times New Roman" pitchFamily="18" charset="0"/>
            </a:endParaRPr>
          </a:p>
          <a:p>
            <a:pPr algn="l" rtl="0">
              <a:buNone/>
            </a:pPr>
            <a:r>
              <a:rPr lang="en-US" sz="2400" b="1" dirty="0" smtClean="0">
                <a:solidFill>
                  <a:srgbClr val="FFFF00"/>
                </a:solidFill>
                <a:latin typeface="Times New Roman" pitchFamily="18" charset="0"/>
                <a:cs typeface="Times New Roman" pitchFamily="18" charset="0"/>
              </a:rPr>
              <a:t>Complications of HAV infection  </a:t>
            </a:r>
          </a:p>
          <a:p>
            <a:pPr algn="l" rtl="0"/>
            <a:r>
              <a:rPr lang="en-US" sz="2400" dirty="0" smtClean="0">
                <a:latin typeface="Times New Roman" pitchFamily="18" charset="0"/>
                <a:cs typeface="Times New Roman" pitchFamily="18" charset="0"/>
              </a:rPr>
              <a:t>most patients achieve full recovery</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ALF from HAV infection is a rare</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HAV can progress to a prolonged  </a:t>
            </a:r>
            <a:r>
              <a:rPr lang="en-US" sz="2400" dirty="0" err="1" smtClean="0">
                <a:latin typeface="Times New Roman" pitchFamily="18" charset="0"/>
                <a:cs typeface="Times New Roman" pitchFamily="18" charset="0"/>
              </a:rPr>
              <a:t>cholestatic</a:t>
            </a:r>
            <a:r>
              <a:rPr lang="en-US" sz="2400" dirty="0" smtClean="0">
                <a:latin typeface="Times New Roman" pitchFamily="18" charset="0"/>
                <a:cs typeface="Times New Roman" pitchFamily="18" charset="0"/>
              </a:rPr>
              <a:t> syndrome</a:t>
            </a:r>
          </a:p>
          <a:p>
            <a:pPr algn="l" rtl="0"/>
            <a:endParaRPr lang="ar-IQ" sz="2800" b="1" dirty="0">
              <a:solidFill>
                <a:srgbClr val="00B050"/>
              </a:solidFill>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l" rtl="0">
              <a:buNone/>
            </a:pPr>
            <a:r>
              <a:rPr lang="en-US" sz="2600" b="1" dirty="0" smtClean="0">
                <a:solidFill>
                  <a:srgbClr val="FFFF00"/>
                </a:solidFill>
                <a:latin typeface="Times New Roman" pitchFamily="18" charset="0"/>
                <a:cs typeface="Times New Roman" pitchFamily="18" charset="0"/>
              </a:rPr>
              <a:t>Prognosis of HAV infection </a:t>
            </a:r>
          </a:p>
          <a:p>
            <a:pPr algn="l" rtl="0">
              <a:buNone/>
            </a:pPr>
            <a:r>
              <a:rPr lang="en-US" sz="2600" dirty="0" smtClean="0">
                <a:latin typeface="Times New Roman" pitchFamily="18" charset="0"/>
                <a:cs typeface="Times New Roman" pitchFamily="18" charset="0"/>
              </a:rPr>
              <a:t> Is excellent, no long-term sequel. The only feared complication is ALF.</a:t>
            </a:r>
          </a:p>
          <a:p>
            <a:pPr algn="l" rtl="0">
              <a:buNone/>
            </a:pPr>
            <a:endParaRPr lang="en-US" sz="3600" b="1" dirty="0" smtClean="0">
              <a:solidFill>
                <a:srgbClr val="FFFF00"/>
              </a:solidFill>
              <a:cs typeface="+mj-cs"/>
            </a:endParaRPr>
          </a:p>
          <a:p>
            <a:pPr algn="l" rtl="0">
              <a:buNone/>
            </a:pPr>
            <a:endParaRPr lang="en-US" sz="3600" b="1" dirty="0" smtClean="0">
              <a:solidFill>
                <a:srgbClr val="FFFF00"/>
              </a:solidFill>
              <a:cs typeface="+mj-cs"/>
            </a:endParaRPr>
          </a:p>
          <a:p>
            <a:pPr algn="l" rtl="0">
              <a:buNone/>
            </a:pPr>
            <a:r>
              <a:rPr lang="en-US" sz="2600" b="1" dirty="0" smtClean="0">
                <a:solidFill>
                  <a:srgbClr val="FFFF00"/>
                </a:solidFill>
                <a:latin typeface="Times New Roman" pitchFamily="18" charset="0"/>
                <a:cs typeface="Times New Roman" pitchFamily="18" charset="0"/>
              </a:rPr>
              <a:t>Hepatitis A Vaccine</a:t>
            </a:r>
            <a:r>
              <a:rPr lang="en-US" sz="2600" b="1" dirty="0" smtClean="0">
                <a:solidFill>
                  <a:srgbClr val="00B050"/>
                </a:solidFill>
                <a:latin typeface="Times New Roman" pitchFamily="18" charset="0"/>
                <a:cs typeface="Times New Roman" pitchFamily="18" charset="0"/>
              </a:rPr>
              <a:t> </a:t>
            </a:r>
          </a:p>
          <a:p>
            <a:pPr algn="l" rtl="0">
              <a:buNone/>
            </a:pPr>
            <a:r>
              <a:rPr lang="en-US" sz="2600" dirty="0" smtClean="0">
                <a:latin typeface="Times New Roman" pitchFamily="18" charset="0"/>
                <a:cs typeface="Times New Roman" pitchFamily="18" charset="0"/>
              </a:rPr>
              <a:t>     two inactivated HAV vaccines are approved for children &gt;1 yr of age. They are administered intramuscularly in a 2-dose schedule, with the 2nd dose given 6-12 mo after the 1st dose. </a:t>
            </a:r>
          </a:p>
          <a:p>
            <a:pPr algn="l" rtl="0">
              <a:buNone/>
            </a:pPr>
            <a:endParaRPr lang="en-US" sz="2600" b="1" dirty="0" smtClean="0">
              <a:solidFill>
                <a:srgbClr val="FF0000"/>
              </a:solidFill>
              <a:latin typeface="Times New Roman" pitchFamily="18" charset="0"/>
              <a:cs typeface="Times New Roman" pitchFamily="18" charset="0"/>
            </a:endParaRPr>
          </a:p>
          <a:p>
            <a:pPr algn="l" rtl="0">
              <a:buNone/>
            </a:pPr>
            <a:r>
              <a:rPr lang="en-US" sz="2600" b="1" dirty="0" smtClean="0">
                <a:solidFill>
                  <a:srgbClr val="FFFF00"/>
                </a:solidFill>
                <a:latin typeface="Times New Roman" pitchFamily="18" charset="0"/>
                <a:cs typeface="Times New Roman" pitchFamily="18" charset="0"/>
              </a:rPr>
              <a:t>Indication of HA vaccine  :</a:t>
            </a:r>
          </a:p>
          <a:p>
            <a:pPr algn="l" rtl="0"/>
            <a:r>
              <a:rPr lang="en-US" sz="2600" dirty="0" smtClean="0">
                <a:latin typeface="Times New Roman" pitchFamily="18" charset="0"/>
                <a:cs typeface="Times New Roman" pitchFamily="18" charset="0"/>
              </a:rPr>
              <a:t>Child &gt;1y :  Endemic area , out break </a:t>
            </a:r>
          </a:p>
          <a:p>
            <a:pPr algn="l" rtl="0"/>
            <a:r>
              <a:rPr lang="en-US" sz="2600" dirty="0" smtClean="0">
                <a:latin typeface="Times New Roman" pitchFamily="18" charset="0"/>
                <a:cs typeface="Times New Roman" pitchFamily="18" charset="0"/>
              </a:rPr>
              <a:t>Chronic liver disease</a:t>
            </a:r>
          </a:p>
          <a:p>
            <a:pPr algn="l" rtl="0"/>
            <a:r>
              <a:rPr lang="en-US" sz="2600" dirty="0" smtClean="0">
                <a:latin typeface="Times New Roman" pitchFamily="18" charset="0"/>
                <a:cs typeface="Times New Roman" pitchFamily="18" charset="0"/>
              </a:rPr>
              <a:t>Occupational risk of exposure </a:t>
            </a:r>
          </a:p>
          <a:p>
            <a:pPr algn="l" rtl="0"/>
            <a:r>
              <a:rPr lang="en-US" sz="2600" dirty="0" smtClean="0">
                <a:latin typeface="Times New Roman" pitchFamily="18" charset="0"/>
                <a:cs typeface="Times New Roman" pitchFamily="18" charset="0"/>
              </a:rPr>
              <a:t>Patients with immune disorder </a:t>
            </a:r>
          </a:p>
          <a:p>
            <a:pPr algn="l" rtl="0"/>
            <a:r>
              <a:rPr lang="en-US" sz="2600" dirty="0" smtClean="0">
                <a:latin typeface="Times New Roman" pitchFamily="18" charset="0"/>
                <a:cs typeface="Times New Roman" pitchFamily="18" charset="0"/>
              </a:rPr>
              <a:t>In the USA universal vaccination for all children &gt;1 yr of age.</a:t>
            </a:r>
          </a:p>
          <a:p>
            <a:pPr algn="l" rtl="0">
              <a:buNone/>
            </a:pPr>
            <a:endParaRPr lang="en-US" sz="2400" dirty="0" smtClean="0">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7467600" cy="1143000"/>
          </a:xfrm>
        </p:spPr>
        <p:txBody>
          <a:bodyPr/>
          <a:lstStyle/>
          <a:p>
            <a:pPr algn="ctr"/>
            <a:r>
              <a:rPr lang="en-US" dirty="0" smtClean="0">
                <a:solidFill>
                  <a:srgbClr val="FF0000"/>
                </a:solidFill>
              </a:rPr>
              <a:t>Hepatitis B</a:t>
            </a:r>
            <a:endParaRPr lang="ar-IQ" dirty="0">
              <a:solidFill>
                <a:srgbClr val="FF0000"/>
              </a:solidFill>
            </a:endParaRPr>
          </a:p>
        </p:txBody>
      </p:sp>
      <p:pic>
        <p:nvPicPr>
          <p:cNvPr id="22530" name="Picture 2"/>
          <p:cNvPicPr>
            <a:picLocks noGrp="1" noChangeAspect="1" noChangeArrowheads="1"/>
          </p:cNvPicPr>
          <p:nvPr>
            <p:ph idx="1"/>
          </p:nvPr>
        </p:nvPicPr>
        <p:blipFill>
          <a:blip r:embed="rId2" cstate="print"/>
          <a:srcRect/>
          <a:stretch>
            <a:fillRect/>
          </a:stretch>
        </p:blipFill>
        <p:spPr bwMode="auto">
          <a:xfrm>
            <a:off x="827584" y="1124744"/>
            <a:ext cx="7644341" cy="5733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8426922"/>
          </a:xfrm>
          <a:prstGeom prst="rect">
            <a:avLst/>
          </a:prstGeom>
        </p:spPr>
        <p:txBody>
          <a:bodyPr wrap="square">
            <a:spAutoFit/>
          </a:bodyPr>
          <a:lstStyle/>
          <a:p>
            <a:pPr algn="l" rtl="0">
              <a:buNone/>
            </a:pPr>
            <a:r>
              <a:rPr lang="en-US" sz="2800" b="1" dirty="0" smtClean="0">
                <a:solidFill>
                  <a:srgbClr val="00B0F0"/>
                </a:solidFill>
              </a:rPr>
              <a:t>Hepatitis B : </a:t>
            </a:r>
          </a:p>
          <a:p>
            <a:pPr algn="l" rtl="0">
              <a:buNone/>
            </a:pPr>
            <a:endParaRPr lang="en-US" sz="2400" dirty="0" smtClean="0"/>
          </a:p>
          <a:p>
            <a:pPr algn="l" rtl="0">
              <a:buFont typeface="Wingdings" pitchFamily="2" charset="2"/>
              <a:buChar char="Ø"/>
            </a:pPr>
            <a:r>
              <a:rPr lang="en-US" sz="2400" dirty="0" smtClean="0"/>
              <a:t>The usual acute symptomatic episode is similar to that of HAV and HCV infections but may be more severe and is more likely to include involvement of skin and joints .</a:t>
            </a:r>
          </a:p>
          <a:p>
            <a:pPr algn="l" rtl="0">
              <a:buNone/>
            </a:pPr>
            <a:endParaRPr lang="en-US" sz="2400" dirty="0" smtClean="0"/>
          </a:p>
          <a:p>
            <a:pPr algn="l" rtl="0">
              <a:buFont typeface="Wingdings" pitchFamily="2" charset="2"/>
              <a:buChar char="Ø"/>
            </a:pPr>
            <a:r>
              <a:rPr lang="en-US" sz="2400" dirty="0" smtClean="0"/>
              <a:t>incubation period ranges from 45 to 160 days(mean 120 days)</a:t>
            </a:r>
          </a:p>
          <a:p>
            <a:pPr algn="l" rtl="0">
              <a:buFont typeface="Wingdings" pitchFamily="2" charset="2"/>
              <a:buChar char="Ø"/>
            </a:pPr>
            <a:endParaRPr lang="en-US" sz="2400" dirty="0" smtClean="0"/>
          </a:p>
          <a:p>
            <a:pPr algn="l" rtl="0">
              <a:buNone/>
            </a:pPr>
            <a:r>
              <a:rPr lang="en-US" sz="2800" b="1" dirty="0" smtClean="0">
                <a:solidFill>
                  <a:srgbClr val="FFFF00"/>
                </a:solidFill>
                <a:latin typeface="Times New Roman" pitchFamily="18" charset="0"/>
                <a:cs typeface="Times New Roman" pitchFamily="18" charset="0"/>
              </a:rPr>
              <a:t>Diagnosis of HBV </a:t>
            </a:r>
          </a:p>
          <a:p>
            <a:pPr algn="l" rtl="0"/>
            <a:endParaRPr lang="en-US" sz="2400" dirty="0" smtClean="0"/>
          </a:p>
          <a:p>
            <a:pPr algn="l" rtl="0"/>
            <a:r>
              <a:rPr lang="en-US" sz="2400" dirty="0" smtClean="0">
                <a:latin typeface="Times New Roman" pitchFamily="18" charset="0"/>
                <a:cs typeface="Times New Roman" pitchFamily="18" charset="0"/>
              </a:rPr>
              <a:t>Assay of ( </a:t>
            </a:r>
            <a:r>
              <a:rPr lang="en-US" sz="2400" dirty="0" err="1" smtClean="0">
                <a:latin typeface="Times New Roman" pitchFamily="18" charset="0"/>
                <a:cs typeface="Times New Roman" pitchFamily="18" charset="0"/>
              </a:rPr>
              <a:t>HBsAg</a:t>
            </a:r>
            <a:r>
              <a:rPr lang="en-US" sz="2400" dirty="0" smtClean="0">
                <a:latin typeface="Times New Roman" pitchFamily="18" charset="0"/>
                <a:cs typeface="Times New Roman" pitchFamily="18" charset="0"/>
              </a:rPr>
              <a:t>,  anti-</a:t>
            </a:r>
            <a:r>
              <a:rPr lang="en-US" sz="2400" dirty="0" err="1" smtClean="0">
                <a:latin typeface="Times New Roman" pitchFamily="18" charset="0"/>
                <a:cs typeface="Times New Roman" pitchFamily="18" charset="0"/>
              </a:rPr>
              <a:t>HBc</a:t>
            </a:r>
            <a:r>
              <a:rPr lang="en-US" sz="2400" dirty="0" smtClean="0">
                <a:latin typeface="Times New Roman" pitchFamily="18" charset="0"/>
                <a:cs typeface="Times New Roman" pitchFamily="18" charset="0"/>
              </a:rPr>
              <a:t>, anti-HBs</a:t>
            </a:r>
            <a:endParaRPr lang="en-US" sz="2400" dirty="0" smtClean="0">
              <a:solidFill>
                <a:srgbClr val="FFFF00"/>
              </a:solidFill>
              <a:latin typeface="Times New Roman" pitchFamily="18" charset="0"/>
              <a:cs typeface="Times New Roman" pitchFamily="18" charset="0"/>
            </a:endParaRPr>
          </a:p>
          <a:p>
            <a:pPr algn="l" rtl="0"/>
            <a:endParaRPr lang="en-US" sz="2400" dirty="0" smtClean="0">
              <a:solidFill>
                <a:srgbClr val="FFFF00"/>
              </a:solidFill>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Another test is PCR</a:t>
            </a:r>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Font typeface="Wingdings" pitchFamily="2" charset="2"/>
              <a:buChar char="Ø"/>
            </a:pPr>
            <a:endParaRPr lang="en-US" sz="2400" dirty="0" smtClean="0"/>
          </a:p>
          <a:p>
            <a:pPr algn="l" rtl="0">
              <a:buNone/>
            </a:pPr>
            <a:endParaRPr lang="en-US" sz="2400" dirty="0" smtClean="0"/>
          </a:p>
          <a:p>
            <a:pPr algn="l" rtl="0">
              <a:buFont typeface="Arial" pitchFamily="34" charset="0"/>
              <a:buChar char="•"/>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C0C0C0"/>
                  </a:outerShdw>
                </a:effectLst>
              </a:rPr>
              <a:t>HBV Serology</a:t>
            </a:r>
            <a:endParaRPr lang="ar-IQ" dirty="0">
              <a:solidFill>
                <a:srgbClr val="FFFF00"/>
              </a:solidFill>
            </a:endParaRPr>
          </a:p>
        </p:txBody>
      </p:sp>
      <p:sp>
        <p:nvSpPr>
          <p:cNvPr id="3" name="Content Placeholder 2"/>
          <p:cNvSpPr>
            <a:spLocks noGrp="1"/>
          </p:cNvSpPr>
          <p:nvPr>
            <p:ph sz="half" idx="1"/>
          </p:nvPr>
        </p:nvSpPr>
        <p:spPr/>
        <p:txBody>
          <a:bodyPr/>
          <a:lstStyle/>
          <a:p>
            <a:pPr algn="l" rtl="0"/>
            <a:r>
              <a:rPr lang="en-US" dirty="0" err="1" smtClean="0"/>
              <a:t>HBsAg</a:t>
            </a:r>
            <a:r>
              <a:rPr lang="en-US" dirty="0" smtClean="0"/>
              <a:t>: + </a:t>
            </a:r>
            <a:r>
              <a:rPr lang="en-US" dirty="0" err="1" smtClean="0"/>
              <a:t>ve</a:t>
            </a:r>
            <a:endParaRPr lang="en-US" dirty="0" smtClean="0"/>
          </a:p>
          <a:p>
            <a:pPr algn="l" rtl="0"/>
            <a:r>
              <a:rPr lang="en-US" dirty="0" err="1" smtClean="0"/>
              <a:t>IgM</a:t>
            </a:r>
            <a:r>
              <a:rPr lang="en-US" dirty="0" smtClean="0"/>
              <a:t> anti-</a:t>
            </a:r>
            <a:r>
              <a:rPr lang="en-US" dirty="0" err="1" smtClean="0"/>
              <a:t>HBc</a:t>
            </a:r>
            <a:r>
              <a:rPr lang="en-US" dirty="0" smtClean="0"/>
              <a:t>: + </a:t>
            </a:r>
            <a:r>
              <a:rPr lang="en-US" dirty="0" err="1" smtClean="0"/>
              <a:t>ve</a:t>
            </a:r>
            <a:endParaRPr lang="en-US" dirty="0" smtClean="0"/>
          </a:p>
          <a:p>
            <a:pPr algn="l" rtl="0"/>
            <a:r>
              <a:rPr lang="en-US" dirty="0" smtClean="0"/>
              <a:t>Anti-HBs: - </a:t>
            </a:r>
            <a:r>
              <a:rPr lang="en-US" dirty="0" err="1" smtClean="0"/>
              <a:t>ve</a:t>
            </a:r>
            <a:endParaRPr lang="en-US" dirty="0" smtClean="0"/>
          </a:p>
          <a:p>
            <a:endParaRPr lang="ar-IQ" dirty="0"/>
          </a:p>
        </p:txBody>
      </p:sp>
      <p:sp>
        <p:nvSpPr>
          <p:cNvPr id="4" name="Content Placeholder 3"/>
          <p:cNvSpPr>
            <a:spLocks noGrp="1"/>
          </p:cNvSpPr>
          <p:nvPr>
            <p:ph sz="half" idx="2"/>
          </p:nvPr>
        </p:nvSpPr>
        <p:spPr/>
        <p:txBody>
          <a:bodyPr/>
          <a:lstStyle/>
          <a:p>
            <a:pPr algn="l" rtl="0"/>
            <a:r>
              <a:rPr lang="en-US" dirty="0" err="1" smtClean="0"/>
              <a:t>HBsAg</a:t>
            </a:r>
            <a:r>
              <a:rPr lang="en-US" dirty="0" smtClean="0"/>
              <a:t>: + </a:t>
            </a:r>
            <a:r>
              <a:rPr lang="en-US" dirty="0" err="1" smtClean="0"/>
              <a:t>ve</a:t>
            </a:r>
            <a:endParaRPr lang="en-US" dirty="0" smtClean="0"/>
          </a:p>
          <a:p>
            <a:pPr algn="l" rtl="0"/>
            <a:r>
              <a:rPr lang="en-US" dirty="0" smtClean="0"/>
              <a:t>Anti-</a:t>
            </a:r>
            <a:r>
              <a:rPr lang="en-US" dirty="0" err="1" smtClean="0"/>
              <a:t>HBc</a:t>
            </a:r>
            <a:r>
              <a:rPr lang="en-US" dirty="0" smtClean="0"/>
              <a:t>: + </a:t>
            </a:r>
            <a:r>
              <a:rPr lang="en-US" dirty="0" err="1" smtClean="0"/>
              <a:t>ve</a:t>
            </a:r>
            <a:endParaRPr lang="en-US" dirty="0" smtClean="0"/>
          </a:p>
          <a:p>
            <a:pPr algn="l" rtl="0"/>
            <a:r>
              <a:rPr lang="en-US" dirty="0" err="1" smtClean="0"/>
              <a:t>IgM</a:t>
            </a:r>
            <a:r>
              <a:rPr lang="en-US" dirty="0" smtClean="0"/>
              <a:t> anti-</a:t>
            </a:r>
            <a:r>
              <a:rPr lang="en-US" dirty="0" err="1" smtClean="0"/>
              <a:t>HBc</a:t>
            </a:r>
            <a:r>
              <a:rPr lang="en-US" dirty="0" smtClean="0"/>
              <a:t>: - </a:t>
            </a:r>
            <a:r>
              <a:rPr lang="en-US" dirty="0" err="1" smtClean="0"/>
              <a:t>ve</a:t>
            </a:r>
            <a:endParaRPr lang="en-US" dirty="0" smtClean="0"/>
          </a:p>
          <a:p>
            <a:pPr algn="l" rtl="0"/>
            <a:r>
              <a:rPr lang="en-US" dirty="0" smtClean="0"/>
              <a:t>Anti-HBs: - </a:t>
            </a:r>
            <a:r>
              <a:rPr lang="en-US" dirty="0" err="1" smtClean="0"/>
              <a:t>ve</a:t>
            </a:r>
            <a:endParaRPr lang="en-US" dirty="0" smtClean="0"/>
          </a:p>
          <a:p>
            <a:endParaRPr lang="ar-IQ" dirty="0"/>
          </a:p>
        </p:txBody>
      </p:sp>
      <p:sp>
        <p:nvSpPr>
          <p:cNvPr id="5" name="Rectangle 4"/>
          <p:cNvSpPr/>
          <p:nvPr/>
        </p:nvSpPr>
        <p:spPr>
          <a:xfrm>
            <a:off x="0" y="3929066"/>
            <a:ext cx="3286116" cy="461665"/>
          </a:xfrm>
          <a:prstGeom prst="rect">
            <a:avLst/>
          </a:prstGeom>
        </p:spPr>
        <p:txBody>
          <a:bodyPr wrap="square">
            <a:spAutoFit/>
          </a:bodyPr>
          <a:lstStyle/>
          <a:p>
            <a:pPr>
              <a:spcBef>
                <a:spcPct val="50000"/>
              </a:spcBef>
            </a:pPr>
            <a:r>
              <a:rPr lang="en-US" sz="2400" b="1" dirty="0" smtClean="0">
                <a:solidFill>
                  <a:srgbClr val="E94982"/>
                </a:solidFill>
              </a:rPr>
              <a:t>Acute HBV infection</a:t>
            </a:r>
            <a:endParaRPr lang="en-US" sz="2400" b="1" dirty="0">
              <a:solidFill>
                <a:srgbClr val="E94982"/>
              </a:solidFill>
            </a:endParaRPr>
          </a:p>
        </p:txBody>
      </p:sp>
      <p:sp>
        <p:nvSpPr>
          <p:cNvPr id="6" name="Rectangle 5"/>
          <p:cNvSpPr/>
          <p:nvPr/>
        </p:nvSpPr>
        <p:spPr>
          <a:xfrm>
            <a:off x="4071934" y="3857628"/>
            <a:ext cx="3668418" cy="738664"/>
          </a:xfrm>
          <a:prstGeom prst="rect">
            <a:avLst/>
          </a:prstGeom>
        </p:spPr>
        <p:txBody>
          <a:bodyPr wrap="square">
            <a:spAutoFit/>
          </a:bodyPr>
          <a:lstStyle/>
          <a:p>
            <a:pPr>
              <a:spcBef>
                <a:spcPct val="50000"/>
              </a:spcBef>
            </a:pPr>
            <a:r>
              <a:rPr lang="en-US" dirty="0" smtClean="0">
                <a:solidFill>
                  <a:srgbClr val="FFFF00"/>
                </a:solidFill>
              </a:rPr>
              <a:t/>
            </a:r>
            <a:br>
              <a:rPr lang="en-US" dirty="0" smtClean="0">
                <a:solidFill>
                  <a:srgbClr val="FFFF00"/>
                </a:solidFill>
              </a:rPr>
            </a:br>
            <a:r>
              <a:rPr lang="en-US" sz="2400" b="1" dirty="0" smtClean="0">
                <a:solidFill>
                  <a:srgbClr val="E94982"/>
                </a:solidFill>
              </a:rPr>
              <a:t>Chronic HBV infection</a:t>
            </a:r>
            <a:endParaRPr lang="en-US" sz="2400" b="1" dirty="0">
              <a:solidFill>
                <a:srgbClr val="E9498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rtl="0">
              <a:buNone/>
            </a:pPr>
            <a:r>
              <a:rPr lang="en-US" sz="2400" b="1" dirty="0" smtClean="0">
                <a:solidFill>
                  <a:srgbClr val="FFFF00"/>
                </a:solidFill>
                <a:cs typeface="+mj-cs"/>
              </a:rPr>
              <a:t>Risk factors for HBV infection in children and adolescents </a:t>
            </a:r>
          </a:p>
          <a:p>
            <a:pPr algn="l" rtl="0"/>
            <a:endParaRPr lang="en-US" sz="2400" b="1" dirty="0" smtClean="0">
              <a:cs typeface="+mj-cs"/>
            </a:endParaRPr>
          </a:p>
          <a:p>
            <a:pPr algn="l" rtl="0"/>
            <a:r>
              <a:rPr lang="en-US" sz="2400" dirty="0" smtClean="0">
                <a:latin typeface="Times New Roman" pitchFamily="18" charset="0"/>
                <a:cs typeface="Times New Roman" pitchFamily="18" charset="0"/>
              </a:rPr>
              <a:t>Intravenous drugs </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Blood OR blood products </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 Contaminated </a:t>
            </a:r>
            <a:r>
              <a:rPr lang="en-US" sz="2400" dirty="0" err="1" smtClean="0">
                <a:latin typeface="Times New Roman" pitchFamily="18" charset="0"/>
                <a:cs typeface="Times New Roman" pitchFamily="18" charset="0"/>
              </a:rPr>
              <a:t>needls</a:t>
            </a:r>
            <a:r>
              <a:rPr lang="en-US" sz="2400" dirty="0" smtClean="0">
                <a:latin typeface="Times New Roman" pitchFamily="18" charset="0"/>
                <a:cs typeface="Times New Roman" pitchFamily="18" charset="0"/>
              </a:rPr>
              <a:t> used by acupuncture or tattoos</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Sexual contact</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Institutional care</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Intimate contact with carriers. </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In children, the most important risk factor for HBV is </a:t>
            </a:r>
            <a:r>
              <a:rPr lang="en-US" sz="2400" dirty="0" err="1" smtClean="0">
                <a:latin typeface="Times New Roman" pitchFamily="18" charset="0"/>
                <a:cs typeface="Times New Roman" pitchFamily="18" charset="0"/>
              </a:rPr>
              <a:t>perinatal</a:t>
            </a:r>
            <a:r>
              <a:rPr lang="en-US" sz="2400" dirty="0" smtClean="0">
                <a:latin typeface="Times New Roman" pitchFamily="18" charset="0"/>
                <a:cs typeface="Times New Roman" pitchFamily="18" charset="0"/>
              </a:rPr>
              <a:t> exposure to an </a:t>
            </a:r>
            <a:r>
              <a:rPr lang="en-US" sz="2400" dirty="0" err="1" smtClean="0">
                <a:latin typeface="Times New Roman" pitchFamily="18" charset="0"/>
                <a:cs typeface="Times New Roman" pitchFamily="18" charset="0"/>
              </a:rPr>
              <a:t>HBsAg</a:t>
            </a:r>
            <a:r>
              <a:rPr lang="en-US" sz="2400" dirty="0" smtClean="0">
                <a:latin typeface="Times New Roman" pitchFamily="18" charset="0"/>
                <a:cs typeface="Times New Roman" pitchFamily="18" charset="0"/>
              </a:rPr>
              <a:t>  positive mother.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rtl="0">
              <a:buNone/>
            </a:pPr>
            <a:r>
              <a:rPr lang="en-US" sz="2800" dirty="0" err="1" smtClean="0">
                <a:solidFill>
                  <a:srgbClr val="FF0000"/>
                </a:solidFill>
              </a:rPr>
              <a:t>Perinatal</a:t>
            </a:r>
            <a:r>
              <a:rPr lang="en-US" sz="2800" dirty="0" smtClean="0">
                <a:solidFill>
                  <a:srgbClr val="FF0000"/>
                </a:solidFill>
              </a:rPr>
              <a:t> exposure to an </a:t>
            </a:r>
            <a:r>
              <a:rPr lang="en-US" sz="2800" dirty="0" err="1" smtClean="0">
                <a:solidFill>
                  <a:srgbClr val="FF0000"/>
                </a:solidFill>
              </a:rPr>
              <a:t>HBsAg</a:t>
            </a:r>
            <a:r>
              <a:rPr lang="en-US" sz="2800" dirty="0" smtClean="0">
                <a:solidFill>
                  <a:srgbClr val="FF0000"/>
                </a:solidFill>
              </a:rPr>
              <a:t>-positive mother</a:t>
            </a:r>
          </a:p>
          <a:p>
            <a:pPr algn="l" rtl="0"/>
            <a:endParaRPr lang="en-US" sz="2400" dirty="0" smtClean="0">
              <a:cs typeface="+mj-cs"/>
            </a:endParaRPr>
          </a:p>
          <a:p>
            <a:pPr algn="l" rtl="0"/>
            <a:r>
              <a:rPr lang="en-US" sz="2400" dirty="0" smtClean="0">
                <a:cs typeface="+mj-cs"/>
              </a:rPr>
              <a:t>90% of these infants become chronically infected if untreated. </a:t>
            </a:r>
          </a:p>
          <a:p>
            <a:pPr algn="l" rtl="0"/>
            <a:endParaRPr lang="en-US" sz="2400" dirty="0" smtClean="0">
              <a:cs typeface="+mj-cs"/>
            </a:endParaRPr>
          </a:p>
          <a:p>
            <a:pPr algn="l" rtl="0"/>
            <a:r>
              <a:rPr lang="en-US" sz="2400" dirty="0" smtClean="0">
                <a:cs typeface="+mj-cs"/>
              </a:rPr>
              <a:t>In most cases, transmission occurred at the time of delivery. Virus contained in amniotic fluid or in maternal feces or blood </a:t>
            </a:r>
            <a:r>
              <a:rPr lang="en-US" sz="2400" dirty="0" smtClean="0"/>
              <a:t>may be the source</a:t>
            </a:r>
          </a:p>
          <a:p>
            <a:pPr algn="l" rtl="0"/>
            <a:endParaRPr lang="en-US" sz="2400" dirty="0" smtClean="0"/>
          </a:p>
          <a:p>
            <a:pPr algn="l" rtl="0">
              <a:buFont typeface="Wingdings" pitchFamily="2" charset="2"/>
              <a:buChar char="v"/>
            </a:pPr>
            <a:r>
              <a:rPr lang="en-US" sz="2400" dirty="0" smtClean="0"/>
              <a:t> </a:t>
            </a:r>
            <a:r>
              <a:rPr lang="en-US" sz="2400" dirty="0" smtClean="0">
                <a:solidFill>
                  <a:srgbClr val="00B0F0"/>
                </a:solidFill>
                <a:latin typeface="Times New Roman" pitchFamily="18" charset="0"/>
                <a:cs typeface="Times New Roman" pitchFamily="18" charset="0"/>
              </a:rPr>
              <a:t>Infants of </a:t>
            </a:r>
            <a:r>
              <a:rPr lang="en-US" sz="2400" dirty="0" err="1" smtClean="0">
                <a:solidFill>
                  <a:srgbClr val="00B0F0"/>
                </a:solidFill>
                <a:latin typeface="Times New Roman" pitchFamily="18" charset="0"/>
                <a:cs typeface="Times New Roman" pitchFamily="18" charset="0"/>
              </a:rPr>
              <a:t>HBsAg</a:t>
            </a:r>
            <a:r>
              <a:rPr lang="en-US" sz="2400" baseline="30000" dirty="0" err="1" smtClean="0">
                <a:solidFill>
                  <a:srgbClr val="00B0F0"/>
                </a:solidFill>
                <a:latin typeface="Times New Roman" pitchFamily="18" charset="0"/>
                <a:cs typeface="Times New Roman" pitchFamily="18" charset="0"/>
              </a:rPr>
              <a:t>+ve</a:t>
            </a:r>
            <a:r>
              <a:rPr lang="en-US" sz="2400" baseline="30000" dirty="0" smtClean="0">
                <a:solidFill>
                  <a:srgbClr val="00B0F0"/>
                </a:solidFill>
                <a:latin typeface="Times New Roman" pitchFamily="18" charset="0"/>
                <a:cs typeface="Times New Roman" pitchFamily="18" charset="0"/>
              </a:rPr>
              <a:t> </a:t>
            </a:r>
            <a:r>
              <a:rPr lang="en-US" sz="2400" dirty="0" smtClean="0">
                <a:solidFill>
                  <a:srgbClr val="00B0F0"/>
                </a:solidFill>
                <a:latin typeface="Times New Roman" pitchFamily="18" charset="0"/>
                <a:cs typeface="Times New Roman" pitchFamily="18" charset="0"/>
              </a:rPr>
              <a:t> women should treated as</a:t>
            </a:r>
          </a:p>
          <a:p>
            <a:pPr algn="l" rtl="0">
              <a:buNone/>
            </a:pPr>
            <a:endParaRPr lang="en-US" sz="2400" dirty="0" smtClean="0"/>
          </a:p>
          <a:p>
            <a:pPr algn="l" rtl="0">
              <a:buNone/>
            </a:pPr>
            <a:r>
              <a:rPr lang="en-US" sz="2400" dirty="0" smtClean="0"/>
              <a:t>    </a:t>
            </a:r>
            <a:r>
              <a:rPr lang="en-US" sz="2400" dirty="0" smtClean="0">
                <a:latin typeface="Times New Roman" pitchFamily="18" charset="0"/>
                <a:cs typeface="Times New Roman" pitchFamily="18" charset="0"/>
              </a:rPr>
              <a:t>At Birth HBIG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12hr) + vaccine at birth , 1 and 6 mo</a:t>
            </a:r>
          </a:p>
          <a:p>
            <a:pPr algn="l" rtl="0">
              <a:buNone/>
            </a:pPr>
            <a:endParaRPr lang="en-US" sz="2400" dirty="0" smtClean="0">
              <a:latin typeface="Times New Roman" pitchFamily="18" charset="0"/>
              <a:cs typeface="Times New Roman" pitchFamily="18" charset="0"/>
            </a:endParaRPr>
          </a:p>
          <a:p>
            <a:pPr algn="l" rtl="0">
              <a:buNone/>
            </a:pPr>
            <a:r>
              <a:rPr lang="en-US" sz="2400" dirty="0" smtClean="0">
                <a:latin typeface="Times New Roman" pitchFamily="18" charset="0"/>
                <a:cs typeface="Times New Roman" pitchFamily="18" charset="0"/>
              </a:rPr>
              <a:t>    HBIG dose: 0.5 </a:t>
            </a:r>
            <a:r>
              <a:rPr lang="en-US" sz="2400" dirty="0" err="1" smtClean="0">
                <a:latin typeface="Times New Roman" pitchFamily="18" charset="0"/>
                <a:cs typeface="Times New Roman" pitchFamily="18" charset="0"/>
              </a:rPr>
              <a:t>mL</a:t>
            </a:r>
            <a:r>
              <a:rPr lang="en-US" sz="2400" dirty="0" smtClean="0">
                <a:latin typeface="Times New Roman" pitchFamily="18" charset="0"/>
                <a:cs typeface="Times New Roman" pitchFamily="18" charset="0"/>
              </a:rPr>
              <a:t> for newborns of </a:t>
            </a:r>
            <a:r>
              <a:rPr lang="en-US" sz="2400" dirty="0" err="1" smtClean="0">
                <a:latin typeface="Times New Roman" pitchFamily="18" charset="0"/>
                <a:cs typeface="Times New Roman" pitchFamily="18" charset="0"/>
              </a:rPr>
              <a:t>HBsAg</a:t>
            </a:r>
            <a:r>
              <a:rPr lang="en-US" sz="2400" dirty="0" smtClean="0">
                <a:latin typeface="Times New Roman" pitchFamily="18" charset="0"/>
                <a:cs typeface="Times New Roman" pitchFamily="18" charset="0"/>
              </a:rPr>
              <a:t> positive mothers, and 0.0 6 </a:t>
            </a:r>
            <a:r>
              <a:rPr lang="en-US" sz="2400" dirty="0" err="1" smtClean="0">
                <a:latin typeface="Times New Roman" pitchFamily="18" charset="0"/>
                <a:cs typeface="Times New Roman" pitchFamily="18" charset="0"/>
              </a:rPr>
              <a:t>mL</a:t>
            </a:r>
            <a:r>
              <a:rPr lang="en-US" sz="2400" dirty="0" smtClean="0">
                <a:latin typeface="Times New Roman" pitchFamily="18" charset="0"/>
                <a:cs typeface="Times New Roman" pitchFamily="18" charset="0"/>
              </a:rPr>
              <a:t>/kg for all others when recommended   </a:t>
            </a:r>
          </a:p>
          <a:p>
            <a:pPr algn="l" rtl="0"/>
            <a:endParaRPr lang="en-US" sz="2400" dirty="0" smtClean="0">
              <a:cs typeface="+mj-cs"/>
            </a:endParaRPr>
          </a:p>
          <a:p>
            <a:pPr algn="l" rtl="0">
              <a:buNone/>
            </a:pPr>
            <a:endParaRPr lang="ar-IQ" dirty="0" smtClean="0"/>
          </a:p>
          <a:p>
            <a:pPr algn="l" rtl="0"/>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lgn="l" rtl="0">
              <a:buNone/>
            </a:pPr>
            <a:r>
              <a:rPr lang="en-US" sz="2400" b="1" dirty="0" smtClean="0">
                <a:solidFill>
                  <a:srgbClr val="FFFF00"/>
                </a:solidFill>
                <a:latin typeface="Times New Roman" pitchFamily="18" charset="0"/>
                <a:cs typeface="Times New Roman" pitchFamily="18" charset="0"/>
              </a:rPr>
              <a:t>Outcome of HBV</a:t>
            </a:r>
          </a:p>
          <a:p>
            <a:pPr lvl="0" algn="l" rtl="0">
              <a:buNone/>
            </a:pPr>
            <a:r>
              <a:rPr lang="en-US" sz="2400" dirty="0" smtClean="0">
                <a:solidFill>
                  <a:srgbClr val="FFFF00"/>
                </a:solidFill>
                <a:latin typeface="Times New Roman" pitchFamily="18" charset="0"/>
                <a:cs typeface="Times New Roman" pitchFamily="18" charset="0"/>
              </a:rPr>
              <a:t>    </a:t>
            </a:r>
          </a:p>
          <a:p>
            <a:pPr lvl="0" algn="l" rtl="0">
              <a:buNone/>
            </a:pPr>
            <a:r>
              <a:rPr lang="en-US" sz="2400" dirty="0" smtClean="0">
                <a:solidFill>
                  <a:srgbClr val="FFFF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In general, the outcome after acute HBV infection is favorable, despite a risk of ALF. </a:t>
            </a:r>
          </a:p>
          <a:p>
            <a:pPr lvl="0" algn="l" rtl="0">
              <a:buNone/>
            </a:pPr>
            <a:endParaRPr lang="en-US" sz="2400" dirty="0" smtClean="0">
              <a:latin typeface="Times New Roman" pitchFamily="18" charset="0"/>
              <a:cs typeface="Times New Roman" pitchFamily="18" charset="0"/>
            </a:endParaRPr>
          </a:p>
          <a:p>
            <a:pPr lvl="0" algn="l" rtl="0">
              <a:buNone/>
            </a:pPr>
            <a:r>
              <a:rPr lang="en-US" sz="2400" dirty="0" smtClean="0">
                <a:latin typeface="Times New Roman" pitchFamily="18" charset="0"/>
                <a:cs typeface="Times New Roman" pitchFamily="18" charset="0"/>
              </a:rPr>
              <a:t>    The risk of developing chronic infection brings the risks of liver cirrhosis and </a:t>
            </a:r>
            <a:r>
              <a:rPr lang="en-US" sz="2400" dirty="0" err="1" smtClean="0">
                <a:latin typeface="Times New Roman" pitchFamily="18" charset="0"/>
                <a:cs typeface="Times New Roman" pitchFamily="18" charset="0"/>
              </a:rPr>
              <a:t>hepatocellular</a:t>
            </a:r>
            <a:r>
              <a:rPr lang="en-US" sz="2400" dirty="0" smtClean="0">
                <a:latin typeface="Times New Roman" pitchFamily="18" charset="0"/>
                <a:cs typeface="Times New Roman" pitchFamily="18" charset="0"/>
              </a:rPr>
              <a:t> carcinoma to the forefront.</a:t>
            </a:r>
          </a:p>
          <a:p>
            <a:pPr algn="l" rtl="0">
              <a:buNone/>
            </a:pPr>
            <a:endParaRPr lang="en-US" sz="2400" dirty="0" smtClean="0">
              <a:solidFill>
                <a:srgbClr val="FFFF00"/>
              </a:solidFill>
              <a:latin typeface="Times New Roman" pitchFamily="18" charset="0"/>
              <a:cs typeface="Times New Roman" pitchFamily="18" charset="0"/>
            </a:endParaRPr>
          </a:p>
          <a:p>
            <a:pPr algn="l" rtl="0">
              <a:buNone/>
            </a:pPr>
            <a:endParaRPr lang="en-US" sz="2400" dirty="0" smtClean="0">
              <a:solidFill>
                <a:srgbClr val="FFFF00"/>
              </a:solidFill>
              <a:latin typeface="Times New Roman" pitchFamily="18" charset="0"/>
              <a:cs typeface="Times New Roman" pitchFamily="18" charset="0"/>
            </a:endParaRPr>
          </a:p>
          <a:p>
            <a:pPr algn="l" rtl="0">
              <a:buNone/>
            </a:pPr>
            <a:r>
              <a:rPr lang="en-US" sz="2400" b="1" dirty="0" smtClean="0">
                <a:solidFill>
                  <a:srgbClr val="FFFF00"/>
                </a:solidFill>
                <a:latin typeface="Times New Roman" pitchFamily="18" charset="0"/>
                <a:cs typeface="Times New Roman" pitchFamily="18" charset="0"/>
              </a:rPr>
              <a:t>Complications of HBV infection includes </a:t>
            </a:r>
            <a:r>
              <a:rPr lang="en-US" sz="2400" b="1" dirty="0" smtClean="0">
                <a:latin typeface="Times New Roman" pitchFamily="18" charset="0"/>
                <a:cs typeface="Times New Roman" pitchFamily="18" charset="0"/>
              </a:rPr>
              <a:t>:</a:t>
            </a:r>
          </a:p>
          <a:p>
            <a:pPr algn="l" rtl="0">
              <a:buNone/>
            </a:pPr>
            <a:r>
              <a:rPr lang="en-US" sz="2400" dirty="0" smtClean="0">
                <a:latin typeface="Times New Roman" pitchFamily="18" charset="0"/>
                <a:cs typeface="Times New Roman" pitchFamily="18" charset="0"/>
              </a:rPr>
              <a:t>     </a:t>
            </a:r>
          </a:p>
          <a:p>
            <a:pPr algn="l" rtl="0">
              <a:buNone/>
            </a:pPr>
            <a:r>
              <a:rPr lang="en-US" sz="2400" dirty="0" smtClean="0">
                <a:latin typeface="Times New Roman" pitchFamily="18" charset="0"/>
                <a:cs typeface="Times New Roman" pitchFamily="18" charset="0"/>
              </a:rPr>
              <a:t>   Acute liver failure , </a:t>
            </a:r>
            <a:r>
              <a:rPr lang="en-US" sz="2400" dirty="0" err="1" smtClean="0">
                <a:latin typeface="Times New Roman" pitchFamily="18" charset="0"/>
                <a:cs typeface="Times New Roman" pitchFamily="18" charset="0"/>
              </a:rPr>
              <a:t>coagulopathy</a:t>
            </a:r>
            <a:r>
              <a:rPr lang="en-US" sz="2400" dirty="0" smtClean="0">
                <a:latin typeface="Times New Roman" pitchFamily="18" charset="0"/>
                <a:cs typeface="Times New Roman" pitchFamily="18" charset="0"/>
              </a:rPr>
              <a:t>, Encephalopathy, and cerebral edema, Membranous </a:t>
            </a:r>
            <a:r>
              <a:rPr lang="en-US" sz="2400" dirty="0" err="1" smtClean="0">
                <a:latin typeface="Times New Roman" pitchFamily="18" charset="0"/>
                <a:cs typeface="Times New Roman" pitchFamily="18" charset="0"/>
              </a:rPr>
              <a:t>glomerulonephritis</a:t>
            </a:r>
            <a:r>
              <a:rPr lang="en-US" sz="2400" dirty="0" smtClean="0">
                <a:latin typeface="Times New Roman" pitchFamily="18" charset="0"/>
                <a:cs typeface="Times New Roman" pitchFamily="18" charset="0"/>
              </a:rPr>
              <a:t>  , Chronic hepatitis which can lead to cirrhosis, end-stage liver disease, and primary </a:t>
            </a:r>
            <a:r>
              <a:rPr lang="en-US" sz="2400" dirty="0" err="1" smtClean="0">
                <a:latin typeface="Times New Roman" pitchFamily="18" charset="0"/>
                <a:cs typeface="Times New Roman" pitchFamily="18" charset="0"/>
              </a:rPr>
              <a:t>hepatocellular</a:t>
            </a:r>
            <a:r>
              <a:rPr lang="en-US" sz="2400" dirty="0" smtClean="0">
                <a:latin typeface="Times New Roman" pitchFamily="18" charset="0"/>
                <a:cs typeface="Times New Roman" pitchFamily="18" charset="0"/>
              </a:rPr>
              <a:t> carcinoma </a:t>
            </a:r>
            <a:endParaRPr lang="en-US" sz="2400" dirty="0" smtClean="0">
              <a:solidFill>
                <a:srgbClr val="FFFF00"/>
              </a:solidFill>
              <a:latin typeface="Times New Roman" pitchFamily="18" charset="0"/>
              <a:cs typeface="Times New Roman" pitchFamily="18" charset="0"/>
            </a:endParaRPr>
          </a:p>
          <a:p>
            <a:pPr algn="l" rtl="0"/>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rtl="0">
              <a:buNone/>
            </a:pPr>
            <a:r>
              <a:rPr lang="en-US" sz="3200" b="1" dirty="0" smtClean="0">
                <a:solidFill>
                  <a:srgbClr val="FFFF00"/>
                </a:solidFill>
              </a:rPr>
              <a:t>Learning objective</a:t>
            </a:r>
          </a:p>
          <a:p>
            <a:pPr algn="l" rtl="0"/>
            <a:endParaRPr lang="en-US" dirty="0" smtClean="0"/>
          </a:p>
          <a:p>
            <a:pPr algn="l" rtl="0"/>
            <a:r>
              <a:rPr lang="en-US" sz="2800" dirty="0" smtClean="0"/>
              <a:t>Recognizing features of viral hepatitis in children </a:t>
            </a:r>
          </a:p>
          <a:p>
            <a:pPr lvl="0" algn="l" rtl="0"/>
            <a:endParaRPr lang="en-US" sz="2800" dirty="0" smtClean="0"/>
          </a:p>
          <a:p>
            <a:pPr lvl="0" algn="l" rtl="0"/>
            <a:r>
              <a:rPr lang="en-US" sz="2800" dirty="0" smtClean="0"/>
              <a:t>Be familiar with the important diagnostic test required to diagnose viral hepatitis ( mainly Hepatitis A)</a:t>
            </a:r>
          </a:p>
          <a:p>
            <a:pPr algn="l" rtl="0"/>
            <a:endParaRPr lang="en-US" sz="2800" dirty="0" smtClean="0"/>
          </a:p>
          <a:p>
            <a:pPr algn="l" rtl="0"/>
            <a:r>
              <a:rPr lang="en-US" sz="2800" dirty="0" smtClean="0"/>
              <a:t>Understand the preventive measures of viral hepatitis in community including  vaccination </a:t>
            </a:r>
            <a:endParaRPr lang="ar-IQ"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8714936" cy="2301240"/>
          </a:xfrm>
        </p:spPr>
        <p:txBody>
          <a:bodyPr/>
          <a:lstStyle/>
          <a:p>
            <a:pPr algn="ctr"/>
            <a:r>
              <a:rPr lang="en-US" b="1" dirty="0" smtClean="0">
                <a:solidFill>
                  <a:srgbClr val="C5EA3E"/>
                </a:solidFill>
                <a:cs typeface="Arial" pitchFamily="34" charset="0"/>
              </a:rPr>
              <a:t>Gastrointestinal Diseases</a:t>
            </a:r>
            <a:br>
              <a:rPr lang="en-US" b="1" dirty="0" smtClean="0">
                <a:solidFill>
                  <a:srgbClr val="C5EA3E"/>
                </a:solidFill>
                <a:cs typeface="Arial" pitchFamily="34" charset="0"/>
              </a:rPr>
            </a:b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sz="2400" dirty="0" smtClean="0"/>
              <a:t>A neonate male patient presented with oral lesion , The lesion appears as a white plaques covering the </a:t>
            </a:r>
            <a:r>
              <a:rPr lang="en-US" sz="2400" dirty="0" err="1" smtClean="0"/>
              <a:t>oropharyngeal</a:t>
            </a:r>
            <a:r>
              <a:rPr lang="en-US" sz="2400" dirty="0" smtClean="0"/>
              <a:t> mucosa. These plaques when you removed, the underlying surface looks inflamed with pinpoint hemorrhages. </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l" rtl="0">
              <a:buNone/>
            </a:pPr>
            <a:endParaRPr lang="en-US" sz="2400" dirty="0" smtClean="0"/>
          </a:p>
          <a:p>
            <a:pPr algn="l" rtl="0">
              <a:buNone/>
            </a:pPr>
            <a:r>
              <a:rPr lang="en-US" sz="2400" dirty="0" smtClean="0"/>
              <a:t>Q1 / What is the likely diagnosis ?</a:t>
            </a:r>
          </a:p>
          <a:p>
            <a:pPr algn="l" rtl="0">
              <a:buNone/>
            </a:pPr>
            <a:r>
              <a:rPr lang="en-US" sz="2400" dirty="0" smtClean="0"/>
              <a:t>Q2 / What is the cause and how this neonate get this problem ?</a:t>
            </a:r>
          </a:p>
          <a:p>
            <a:pPr algn="l" rtl="0">
              <a:buNone/>
            </a:pPr>
            <a:r>
              <a:rPr lang="en-US" sz="2400" dirty="0" smtClean="0"/>
              <a:t>Q3 / How you confirm the diagnosis ?</a:t>
            </a:r>
          </a:p>
          <a:p>
            <a:pPr algn="l" rtl="0">
              <a:buNone/>
            </a:pPr>
            <a:r>
              <a:rPr lang="en-US" sz="2400" dirty="0" smtClean="0"/>
              <a:t>Q4 / How would you treat this patient ?</a:t>
            </a:r>
          </a:p>
          <a:p>
            <a:pPr>
              <a:buNone/>
            </a:pPr>
            <a:endParaRPr lang="ar-IQ" dirty="0"/>
          </a:p>
        </p:txBody>
      </p:sp>
      <p:pic>
        <p:nvPicPr>
          <p:cNvPr id="4" name="Picture 4" descr="thrush 2"/>
          <p:cNvPicPr>
            <a:picLocks noChangeAspect="1" noChangeArrowheads="1"/>
          </p:cNvPicPr>
          <p:nvPr/>
        </p:nvPicPr>
        <p:blipFill>
          <a:blip r:embed="rId2" cstate="print"/>
          <a:srcRect/>
          <a:stretch>
            <a:fillRect/>
          </a:stretch>
        </p:blipFill>
        <p:spPr bwMode="auto">
          <a:xfrm>
            <a:off x="4343400" y="1828800"/>
            <a:ext cx="4572000"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2800" u="sng" dirty="0" smtClean="0">
                <a:solidFill>
                  <a:srgbClr val="FF0000"/>
                </a:solidFill>
                <a:cs typeface="+mj-cs"/>
              </a:rPr>
              <a:t>Answers : </a:t>
            </a:r>
          </a:p>
          <a:p>
            <a:pPr algn="l" rtl="0">
              <a:buNone/>
            </a:pPr>
            <a:r>
              <a:rPr lang="en-US" sz="2800" dirty="0" smtClean="0">
                <a:solidFill>
                  <a:srgbClr val="FFC000"/>
                </a:solidFill>
                <a:cs typeface="+mj-cs"/>
              </a:rPr>
              <a:t>Q1 / OROPHARYNGEAL </a:t>
            </a:r>
            <a:r>
              <a:rPr lang="en-US" sz="2800" dirty="0" err="1" smtClean="0">
                <a:solidFill>
                  <a:srgbClr val="FFC000"/>
                </a:solidFill>
                <a:cs typeface="+mj-cs"/>
              </a:rPr>
              <a:t>CANDlDlASlS</a:t>
            </a:r>
            <a:r>
              <a:rPr lang="en-US" sz="2800" dirty="0" smtClean="0">
                <a:solidFill>
                  <a:srgbClr val="FFC000"/>
                </a:solidFill>
                <a:cs typeface="+mj-cs"/>
              </a:rPr>
              <a:t> ( thrush )</a:t>
            </a:r>
          </a:p>
          <a:p>
            <a:pPr algn="l" rtl="0"/>
            <a:endParaRPr lang="en-US" sz="2800" b="1" dirty="0" smtClean="0">
              <a:cs typeface="+mj-cs"/>
            </a:endParaRPr>
          </a:p>
          <a:p>
            <a:pPr algn="l" rtl="0">
              <a:buNone/>
            </a:pPr>
            <a:r>
              <a:rPr lang="en-US" sz="2800" b="1" dirty="0" smtClean="0">
                <a:solidFill>
                  <a:srgbClr val="FFC000"/>
                </a:solidFill>
                <a:cs typeface="+mj-cs"/>
              </a:rPr>
              <a:t>Q2 / </a:t>
            </a:r>
            <a:r>
              <a:rPr lang="en-US" sz="2800" dirty="0" err="1" smtClean="0">
                <a:solidFill>
                  <a:srgbClr val="FFC000"/>
                </a:solidFill>
                <a:cs typeface="+mj-cs"/>
              </a:rPr>
              <a:t>Oropharyngeal</a:t>
            </a:r>
            <a:r>
              <a:rPr lang="en-US" sz="2800" dirty="0" smtClean="0">
                <a:solidFill>
                  <a:srgbClr val="FFC000"/>
                </a:solidFill>
                <a:cs typeface="+mj-cs"/>
              </a:rPr>
              <a:t> infection with Candida  </a:t>
            </a:r>
            <a:r>
              <a:rPr lang="en-US" sz="2800" dirty="0" err="1" smtClean="0">
                <a:solidFill>
                  <a:srgbClr val="FFC000"/>
                </a:solidFill>
                <a:cs typeface="+mj-cs"/>
              </a:rPr>
              <a:t>albicans</a:t>
            </a:r>
            <a:endParaRPr lang="en-US" sz="2800" dirty="0" smtClean="0">
              <a:solidFill>
                <a:srgbClr val="FFC000"/>
              </a:solidFill>
              <a:cs typeface="+mj-cs"/>
            </a:endParaRPr>
          </a:p>
          <a:p>
            <a:pPr algn="l" rtl="0">
              <a:buNone/>
            </a:pPr>
            <a:endParaRPr lang="en-US" sz="2800" b="1" dirty="0" smtClean="0">
              <a:cs typeface="+mj-cs"/>
            </a:endParaRPr>
          </a:p>
          <a:p>
            <a:pPr algn="l" rtl="0">
              <a:buNone/>
            </a:pPr>
            <a:r>
              <a:rPr lang="en-US" sz="2800" b="1" dirty="0" smtClean="0">
                <a:solidFill>
                  <a:srgbClr val="00B0F0"/>
                </a:solidFill>
                <a:cs typeface="+mj-cs"/>
              </a:rPr>
              <a:t>Mode of getting this disease in neonate :</a:t>
            </a:r>
          </a:p>
          <a:p>
            <a:pPr lvl="0" algn="l" rtl="0"/>
            <a:r>
              <a:rPr lang="en-US" sz="2800" dirty="0" smtClean="0">
                <a:cs typeface="+mj-cs"/>
              </a:rPr>
              <a:t>Contact with the organism in the birth canal or breast.</a:t>
            </a:r>
          </a:p>
          <a:p>
            <a:pPr lvl="0" algn="l" rtl="0"/>
            <a:endParaRPr lang="en-US" sz="2800" dirty="0" smtClean="0">
              <a:cs typeface="+mj-cs"/>
            </a:endParaRPr>
          </a:p>
          <a:p>
            <a:pPr lvl="0" algn="l" rtl="0"/>
            <a:r>
              <a:rPr lang="en-US" sz="2800" dirty="0" smtClean="0">
                <a:cs typeface="+mj-cs"/>
              </a:rPr>
              <a:t>Colonized breasts , hands, and/or improperly cleaned bottle nipples.</a:t>
            </a:r>
          </a:p>
          <a:p>
            <a:pPr lvl="0" algn="l" rtl="0"/>
            <a:endParaRPr lang="en-US" sz="2800" dirty="0" smtClean="0">
              <a:cs typeface="+mj-cs"/>
            </a:endParaRPr>
          </a:p>
          <a:p>
            <a:pPr lvl="0" algn="l" rtl="0"/>
            <a:r>
              <a:rPr lang="en-US" sz="2800" dirty="0" smtClean="0">
                <a:cs typeface="+mj-cs"/>
              </a:rPr>
              <a:t>Kissing has also been implicated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sz="2800" dirty="0" smtClean="0">
                <a:solidFill>
                  <a:srgbClr val="FFC000"/>
                </a:solidFill>
                <a:cs typeface="+mj-cs"/>
              </a:rPr>
              <a:t>Q3 / diagnosis confirmed by : </a:t>
            </a:r>
          </a:p>
          <a:p>
            <a:pPr lvl="0" algn="l" rtl="0"/>
            <a:r>
              <a:rPr lang="en-US" sz="2800" dirty="0" smtClean="0">
                <a:cs typeface="+mj-cs"/>
              </a:rPr>
              <a:t>Direct microscopic examination on potassium hydroxide smears preparation showed </a:t>
            </a:r>
            <a:r>
              <a:rPr lang="en-US" sz="2800" dirty="0" err="1" smtClean="0">
                <a:cs typeface="+mj-cs"/>
              </a:rPr>
              <a:t>Pseudohyphae</a:t>
            </a:r>
            <a:r>
              <a:rPr lang="en-US" sz="2800" dirty="0" smtClean="0">
                <a:cs typeface="+mj-cs"/>
              </a:rPr>
              <a:t> </a:t>
            </a:r>
          </a:p>
          <a:p>
            <a:pPr lvl="0"/>
            <a:endParaRPr lang="en-US" sz="2800" dirty="0" smtClean="0">
              <a:cs typeface="+mj-cs"/>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pPr lvl="0" algn="l" rtl="0"/>
            <a:endParaRPr lang="en-US" dirty="0" smtClean="0"/>
          </a:p>
          <a:p>
            <a:pPr lvl="0" algn="l" rtl="0"/>
            <a:r>
              <a:rPr lang="en-US" dirty="0" smtClean="0"/>
              <a:t>Culture of scrapings from lesions. </a:t>
            </a:r>
          </a:p>
          <a:p>
            <a:endParaRPr lang="en-US" dirty="0" smtClean="0"/>
          </a:p>
        </p:txBody>
      </p:sp>
      <p:pic>
        <p:nvPicPr>
          <p:cNvPr id="4" name="Picture 2" descr="http://www.cmdt.info/source/chapter%2018.%20gynecologic%20disorders_files/loadbinary_028.jpg"/>
          <p:cNvPicPr>
            <a:picLocks noChangeAspect="1" noChangeArrowheads="1"/>
          </p:cNvPicPr>
          <p:nvPr/>
        </p:nvPicPr>
        <p:blipFill>
          <a:blip r:embed="rId2" cstate="print"/>
          <a:srcRect b="10944"/>
          <a:stretch>
            <a:fillRect/>
          </a:stretch>
        </p:blipFill>
        <p:spPr bwMode="auto">
          <a:xfrm>
            <a:off x="1676400" y="1676400"/>
            <a:ext cx="5259737"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lgn="l" rtl="0">
              <a:buNone/>
            </a:pPr>
            <a:r>
              <a:rPr lang="en-US" sz="2800" dirty="0" smtClean="0">
                <a:solidFill>
                  <a:srgbClr val="FFC000"/>
                </a:solidFill>
                <a:cs typeface="+mj-cs"/>
              </a:rPr>
              <a:t>Q4 / Treatment :</a:t>
            </a:r>
          </a:p>
          <a:p>
            <a:pPr lvl="0" algn="l" rtl="0"/>
            <a:r>
              <a:rPr lang="en-US" sz="2800" dirty="0" smtClean="0">
                <a:cs typeface="+mj-cs"/>
              </a:rPr>
              <a:t>Usually self-limited in the healthy newborn infant.</a:t>
            </a:r>
          </a:p>
          <a:p>
            <a:pPr lvl="0" algn="l" rtl="0"/>
            <a:endParaRPr lang="en-US" sz="2800" dirty="0" smtClean="0">
              <a:cs typeface="+mj-cs"/>
            </a:endParaRPr>
          </a:p>
          <a:p>
            <a:pPr lvl="0" algn="l" rtl="0"/>
            <a:r>
              <a:rPr lang="en-US" sz="2800" dirty="0" smtClean="0">
                <a:cs typeface="+mj-cs"/>
              </a:rPr>
              <a:t>Treatment with </a:t>
            </a:r>
            <a:r>
              <a:rPr lang="en-US" sz="2800" dirty="0" err="1" smtClean="0">
                <a:cs typeface="+mj-cs"/>
              </a:rPr>
              <a:t>nystatin</a:t>
            </a:r>
            <a:r>
              <a:rPr lang="en-US" sz="2800" dirty="0" smtClean="0">
                <a:cs typeface="+mj-cs"/>
              </a:rPr>
              <a:t> will hasten recovery and reduce the risk of the infection spreading to other infants. </a:t>
            </a:r>
          </a:p>
          <a:p>
            <a:pPr lvl="0" algn="l" rtl="0"/>
            <a:endParaRPr lang="en-US" sz="2800" dirty="0" smtClean="0">
              <a:cs typeface="+mj-cs"/>
            </a:endParaRPr>
          </a:p>
          <a:p>
            <a:pPr lvl="0" algn="l" rtl="0"/>
            <a:r>
              <a:rPr lang="en-US" sz="2800" dirty="0" smtClean="0">
                <a:cs typeface="+mj-cs"/>
              </a:rPr>
              <a:t>Persistent infections should be treated with </a:t>
            </a:r>
            <a:r>
              <a:rPr lang="en-US" sz="2800" dirty="0" err="1" smtClean="0">
                <a:cs typeface="+mj-cs"/>
              </a:rPr>
              <a:t>fluconazole</a:t>
            </a:r>
            <a:r>
              <a:rPr lang="en-US" sz="2800" dirty="0" smtClean="0">
                <a:cs typeface="+mj-cs"/>
              </a:rPr>
              <a:t> therapy.</a:t>
            </a:r>
          </a:p>
          <a:p>
            <a:endParaRPr lang="ar-IQ" dirty="0"/>
          </a:p>
        </p:txBody>
      </p:sp>
      <p:pic>
        <p:nvPicPr>
          <p:cNvPr id="4" name="Picture 6" descr="thrush3"/>
          <p:cNvPicPr>
            <a:picLocks noChangeAspect="1" noChangeArrowheads="1"/>
          </p:cNvPicPr>
          <p:nvPr/>
        </p:nvPicPr>
        <p:blipFill>
          <a:blip r:embed="rId2" cstate="print"/>
          <a:srcRect/>
          <a:stretch>
            <a:fillRect/>
          </a:stretch>
        </p:blipFill>
        <p:spPr bwMode="auto">
          <a:xfrm>
            <a:off x="4464195" y="3962400"/>
            <a:ext cx="3994005" cy="268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2800" b="1" dirty="0" smtClean="0">
                <a:cs typeface="+mj-cs"/>
              </a:rPr>
              <a:t> </a:t>
            </a:r>
            <a:r>
              <a:rPr lang="en-US" sz="2400" b="1" dirty="0" smtClean="0">
                <a:cs typeface="+mj-cs"/>
              </a:rPr>
              <a:t>Q </a:t>
            </a:r>
            <a:r>
              <a:rPr lang="en-US" sz="2400" dirty="0" smtClean="0">
                <a:cs typeface="+mj-cs"/>
              </a:rPr>
              <a:t>/ A-3-years-old male child complaining of sore throat and Fever , after few days he suffer from difficulty in eating and drinking, and a </a:t>
            </a:r>
            <a:r>
              <a:rPr lang="en-US" sz="2400" dirty="0" err="1" smtClean="0">
                <a:cs typeface="+mj-cs"/>
              </a:rPr>
              <a:t>Peri</a:t>
            </a:r>
            <a:r>
              <a:rPr lang="en-US" sz="2400" dirty="0" smtClean="0">
                <a:cs typeface="+mj-cs"/>
              </a:rPr>
              <a:t>-oral rash appeared with drooling of saliva . on examination : </a:t>
            </a:r>
            <a:r>
              <a:rPr lang="en-US" sz="2400" dirty="0" err="1" smtClean="0">
                <a:cs typeface="+mj-cs"/>
              </a:rPr>
              <a:t>Gingiva</a:t>
            </a:r>
            <a:r>
              <a:rPr lang="en-US" sz="2400" dirty="0" smtClean="0">
                <a:cs typeface="+mj-cs"/>
              </a:rPr>
              <a:t> is  </a:t>
            </a:r>
            <a:r>
              <a:rPr lang="en-US" sz="2400" dirty="0" err="1" smtClean="0">
                <a:cs typeface="+mj-cs"/>
              </a:rPr>
              <a:t>erythematous</a:t>
            </a:r>
            <a:r>
              <a:rPr lang="en-US" sz="2400" dirty="0" smtClean="0">
                <a:cs typeface="+mj-cs"/>
              </a:rPr>
              <a:t> with small area of bleeding, multiple small vesicles seen in the mouth ,and there is tender palpable anterior cervical lymph nodes.</a:t>
            </a:r>
          </a:p>
          <a:p>
            <a:pPr>
              <a:buNone/>
            </a:pPr>
            <a:endParaRPr lang="en-US" sz="2800" b="1" dirty="0" smtClean="0">
              <a:cs typeface="+mj-cs"/>
            </a:endParaRPr>
          </a:p>
          <a:p>
            <a:pPr>
              <a:buNone/>
            </a:pPr>
            <a:endParaRPr lang="en-US" sz="2800" b="1" dirty="0" smtClean="0">
              <a:cs typeface="+mj-cs"/>
            </a:endParaRPr>
          </a:p>
          <a:p>
            <a:pPr>
              <a:buNone/>
            </a:pPr>
            <a:endParaRPr lang="en-US" sz="2800" b="1" dirty="0" smtClean="0">
              <a:cs typeface="+mj-cs"/>
            </a:endParaRPr>
          </a:p>
          <a:p>
            <a:pPr>
              <a:buNone/>
            </a:pPr>
            <a:endParaRPr lang="en-US" sz="2800" b="1" dirty="0" smtClean="0">
              <a:cs typeface="+mj-cs"/>
            </a:endParaRPr>
          </a:p>
          <a:p>
            <a:pPr>
              <a:buNone/>
            </a:pPr>
            <a:endParaRPr lang="en-US" sz="2800" b="1" dirty="0" smtClean="0">
              <a:cs typeface="+mj-cs"/>
            </a:endParaRPr>
          </a:p>
          <a:p>
            <a:pPr algn="l" rtl="0">
              <a:buNone/>
            </a:pPr>
            <a:r>
              <a:rPr lang="en-US" sz="2600" dirty="0" smtClean="0">
                <a:solidFill>
                  <a:srgbClr val="FFFF00"/>
                </a:solidFill>
                <a:cs typeface="+mj-cs"/>
              </a:rPr>
              <a:t>1/ What is the likely diagnosis?</a:t>
            </a:r>
          </a:p>
          <a:p>
            <a:pPr algn="l" rtl="0">
              <a:buNone/>
            </a:pPr>
            <a:r>
              <a:rPr lang="en-US" sz="2600" dirty="0" smtClean="0">
                <a:solidFill>
                  <a:srgbClr val="FFFF00"/>
                </a:solidFill>
                <a:cs typeface="+mj-cs"/>
              </a:rPr>
              <a:t>2/ How would you treat this patient ?</a:t>
            </a:r>
          </a:p>
          <a:p>
            <a:pPr algn="l" rtl="0">
              <a:buNone/>
            </a:pPr>
            <a:r>
              <a:rPr lang="en-US" sz="2600" dirty="0" smtClean="0">
                <a:solidFill>
                  <a:srgbClr val="FFFF00"/>
                </a:solidFill>
                <a:cs typeface="+mj-cs"/>
              </a:rPr>
              <a:t>3/ What precaution measures should be considered ?</a:t>
            </a:r>
          </a:p>
          <a:p>
            <a:endParaRPr lang="ar-IQ" dirty="0"/>
          </a:p>
        </p:txBody>
      </p:sp>
      <p:pic>
        <p:nvPicPr>
          <p:cNvPr id="4" name="Picture 7" descr="Herpes stomatitis"/>
          <p:cNvPicPr>
            <a:picLocks noChangeAspect="1" noChangeArrowheads="1"/>
          </p:cNvPicPr>
          <p:nvPr/>
        </p:nvPicPr>
        <p:blipFill>
          <a:blip r:embed="rId2" cstate="print"/>
          <a:srcRect l="15625" t="23959" r="13690" b="15625"/>
          <a:stretch>
            <a:fillRect/>
          </a:stretch>
        </p:blipFill>
        <p:spPr bwMode="auto">
          <a:xfrm>
            <a:off x="5019675" y="2819400"/>
            <a:ext cx="4124325"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rtl="0">
              <a:buNone/>
            </a:pPr>
            <a:r>
              <a:rPr lang="en-US" sz="2800" b="1" dirty="0" smtClean="0">
                <a:solidFill>
                  <a:srgbClr val="FF0000"/>
                </a:solidFill>
                <a:cs typeface="+mj-cs"/>
              </a:rPr>
              <a:t>Answer :</a:t>
            </a:r>
          </a:p>
          <a:p>
            <a:pPr algn="l" rtl="0">
              <a:buNone/>
            </a:pPr>
            <a:r>
              <a:rPr lang="en-US" sz="2800" dirty="0" smtClean="0">
                <a:solidFill>
                  <a:srgbClr val="FFC000"/>
                </a:solidFill>
                <a:cs typeface="+mj-cs"/>
              </a:rPr>
              <a:t>1/ </a:t>
            </a:r>
            <a:r>
              <a:rPr lang="en-US" sz="2800" dirty="0" smtClean="0">
                <a:cs typeface="+mj-cs"/>
              </a:rPr>
              <a:t>Herpetic </a:t>
            </a:r>
            <a:r>
              <a:rPr lang="en-US" sz="2800" dirty="0" err="1" smtClean="0">
                <a:cs typeface="+mj-cs"/>
              </a:rPr>
              <a:t>gingivostomatitis</a:t>
            </a:r>
            <a:r>
              <a:rPr lang="en-US" sz="2800" dirty="0" smtClean="0">
                <a:cs typeface="+mj-cs"/>
              </a:rPr>
              <a:t> </a:t>
            </a:r>
          </a:p>
          <a:p>
            <a:pPr algn="l" rtl="0">
              <a:buNone/>
            </a:pPr>
            <a:r>
              <a:rPr lang="en-US" sz="2800" dirty="0" smtClean="0">
                <a:solidFill>
                  <a:srgbClr val="FFC000"/>
                </a:solidFill>
                <a:cs typeface="+mj-cs"/>
              </a:rPr>
              <a:t>2/ </a:t>
            </a:r>
          </a:p>
          <a:p>
            <a:pPr algn="l" rtl="0">
              <a:buNone/>
            </a:pPr>
            <a:r>
              <a:rPr lang="en-US" sz="2800" dirty="0" smtClean="0">
                <a:cs typeface="+mj-cs"/>
              </a:rPr>
              <a:t>- Child rest.</a:t>
            </a:r>
          </a:p>
          <a:p>
            <a:pPr algn="l" rtl="0">
              <a:buNone/>
            </a:pPr>
            <a:r>
              <a:rPr lang="en-US" sz="2800" b="1" i="1" dirty="0" smtClean="0">
                <a:cs typeface="+mj-cs"/>
              </a:rPr>
              <a:t>- </a:t>
            </a:r>
            <a:r>
              <a:rPr lang="en-US" sz="2800" dirty="0" smtClean="0">
                <a:cs typeface="+mj-cs"/>
              </a:rPr>
              <a:t>Encouraged Fluids intake </a:t>
            </a:r>
          </a:p>
          <a:p>
            <a:pPr algn="l" rtl="0">
              <a:buNone/>
            </a:pPr>
            <a:r>
              <a:rPr lang="en-US" sz="2800" dirty="0" smtClean="0">
                <a:cs typeface="+mj-cs"/>
              </a:rPr>
              <a:t>-Analgesics and anesthetic rinses   </a:t>
            </a:r>
          </a:p>
          <a:p>
            <a:pPr algn="l" rtl="0">
              <a:buNone/>
            </a:pPr>
            <a:r>
              <a:rPr lang="en-US" sz="2800" dirty="0" smtClean="0">
                <a:cs typeface="+mj-cs"/>
              </a:rPr>
              <a:t>-Oral acyclovir is beneficial in shortening the duration of symptoms. </a:t>
            </a:r>
          </a:p>
          <a:p>
            <a:pPr algn="l" rtl="0">
              <a:buNone/>
            </a:pPr>
            <a:endParaRPr lang="en-US" sz="2800" dirty="0" smtClean="0">
              <a:cs typeface="+mj-cs"/>
            </a:endParaRPr>
          </a:p>
          <a:p>
            <a:pPr algn="l" rtl="0">
              <a:buNone/>
            </a:pPr>
            <a:r>
              <a:rPr lang="en-US" sz="2800" dirty="0" smtClean="0">
                <a:solidFill>
                  <a:srgbClr val="FFC000"/>
                </a:solidFill>
                <a:cs typeface="+mj-cs"/>
              </a:rPr>
              <a:t>3/ </a:t>
            </a:r>
          </a:p>
          <a:p>
            <a:pPr algn="l" rtl="0">
              <a:buNone/>
            </a:pPr>
            <a:r>
              <a:rPr lang="en-US" sz="2800" dirty="0" smtClean="0">
                <a:cs typeface="+mj-cs"/>
              </a:rPr>
              <a:t>-Caution, to prevent autoinoculation to the eyes. </a:t>
            </a:r>
          </a:p>
          <a:p>
            <a:pPr algn="l" rtl="0">
              <a:buNone/>
            </a:pPr>
            <a:r>
              <a:rPr lang="en-US" sz="2800" dirty="0" smtClean="0">
                <a:cs typeface="+mj-cs"/>
              </a:rPr>
              <a:t>-Avoid spreading the virus to others by hand washing  with soap and hot water. </a:t>
            </a:r>
          </a:p>
          <a:p>
            <a:pPr algn="l" rtl="0">
              <a:buNone/>
            </a:pPr>
            <a:r>
              <a:rPr lang="en-US" sz="2800" dirty="0" smtClean="0">
                <a:cs typeface="+mj-cs"/>
              </a:rPr>
              <a:t>- Do not share food or drinks. Keep toys and utensils clean. </a:t>
            </a:r>
          </a:p>
          <a:p>
            <a:endParaRPr lang="ar-IQ"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12f010a"/>
          <p:cNvPicPr>
            <a:picLocks noGrp="1" noChangeAspect="1" noChangeArrowheads="1"/>
          </p:cNvPicPr>
          <p:nvPr>
            <p:ph idx="1"/>
          </p:nvPr>
        </p:nvPicPr>
        <p:blipFill>
          <a:blip r:embed="rId2" cstate="print"/>
          <a:srcRect/>
          <a:stretch>
            <a:fillRect/>
          </a:stretch>
        </p:blipFill>
        <p:spPr bwMode="auto">
          <a:xfrm>
            <a:off x="1524000" y="746164"/>
            <a:ext cx="5562600" cy="4896176"/>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sz="2800" dirty="0" smtClean="0">
                <a:latin typeface="Times New Roman" pitchFamily="18" charset="0"/>
                <a:cs typeface="Times New Roman" pitchFamily="18" charset="0"/>
              </a:rPr>
              <a:t>Q/  15-year-old boy,  previously well,  presents with upper abdominal  pain for the last month, which is dull in nature alleviated by the ingestion of food, and sometimes awaken the patient at night .the patient noticed that his stool is black  and on examination he looks pale. </a:t>
            </a:r>
          </a:p>
          <a:p>
            <a:pPr lvl="0" algn="l" rtl="0"/>
            <a:endParaRPr lang="en-US" sz="2800" b="1" dirty="0" smtClean="0">
              <a:latin typeface="Times New Roman" pitchFamily="18" charset="0"/>
              <a:cs typeface="Times New Roman" pitchFamily="18" charset="0"/>
            </a:endParaRPr>
          </a:p>
          <a:p>
            <a:pPr lvl="0" algn="l" rtl="0"/>
            <a:endParaRPr lang="en-US" sz="2800" b="1" dirty="0" smtClean="0">
              <a:latin typeface="Times New Roman" pitchFamily="18" charset="0"/>
              <a:cs typeface="Times New Roman" pitchFamily="18" charset="0"/>
            </a:endParaRPr>
          </a:p>
          <a:p>
            <a:pPr lvl="0" algn="l" rtl="0"/>
            <a:r>
              <a:rPr lang="en-US" sz="2800" dirty="0" smtClean="0">
                <a:solidFill>
                  <a:srgbClr val="FFC000"/>
                </a:solidFill>
                <a:latin typeface="Times New Roman" pitchFamily="18" charset="0"/>
                <a:cs typeface="Times New Roman" pitchFamily="18" charset="0"/>
              </a:rPr>
              <a:t>What is the likely diagnosis?</a:t>
            </a:r>
          </a:p>
          <a:p>
            <a:pPr lvl="0" algn="l" rtl="0"/>
            <a:r>
              <a:rPr lang="en-US" sz="2800" dirty="0" smtClean="0">
                <a:solidFill>
                  <a:srgbClr val="FFC000"/>
                </a:solidFill>
                <a:latin typeface="Times New Roman" pitchFamily="18" charset="0"/>
                <a:cs typeface="Times New Roman" pitchFamily="18" charset="0"/>
              </a:rPr>
              <a:t>What important investigation should performed to reach for the diagnosis?</a:t>
            </a:r>
          </a:p>
          <a:p>
            <a:pPr lvl="0" algn="l" rtl="0"/>
            <a:r>
              <a:rPr lang="en-US" sz="2800" dirty="0" smtClean="0">
                <a:solidFill>
                  <a:srgbClr val="FFC000"/>
                </a:solidFill>
                <a:latin typeface="Times New Roman" pitchFamily="18" charset="0"/>
                <a:cs typeface="Times New Roman" pitchFamily="18" charset="0"/>
              </a:rPr>
              <a:t>Give two complication of this condition</a:t>
            </a:r>
          </a:p>
          <a:p>
            <a:pPr algn="l" rtl="0"/>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dirty="0" smtClean="0">
                <a:solidFill>
                  <a:srgbClr val="FF0000"/>
                </a:solidFill>
              </a:rPr>
              <a:t>answer</a:t>
            </a:r>
          </a:p>
          <a:p>
            <a:pPr lvl="0" algn="l" rtl="0"/>
            <a:r>
              <a:rPr lang="en-US" sz="2400" dirty="0" smtClean="0">
                <a:latin typeface="Times New Roman" pitchFamily="18" charset="0"/>
                <a:cs typeface="Times New Roman" pitchFamily="18" charset="0"/>
              </a:rPr>
              <a:t>Peptic ulcer disease</a:t>
            </a:r>
          </a:p>
          <a:p>
            <a:pPr lvl="0" algn="l" rtl="0"/>
            <a:endParaRPr lang="en-US" sz="2400" dirty="0" smtClean="0">
              <a:latin typeface="Times New Roman" pitchFamily="18" charset="0"/>
              <a:cs typeface="Times New Roman" pitchFamily="18" charset="0"/>
            </a:endParaRPr>
          </a:p>
          <a:p>
            <a:pPr lvl="0" algn="l" rtl="0"/>
            <a:r>
              <a:rPr lang="en-US" sz="2400" dirty="0" err="1" smtClean="0">
                <a:latin typeface="Times New Roman" pitchFamily="18" charset="0"/>
                <a:cs typeface="Times New Roman" pitchFamily="18" charset="0"/>
              </a:rPr>
              <a:t>Esophageogastroduodenoscopy</a:t>
            </a:r>
            <a:r>
              <a:rPr lang="en-US" sz="2400" dirty="0" smtClean="0">
                <a:latin typeface="Times New Roman" pitchFamily="18" charset="0"/>
                <a:cs typeface="Times New Roman" pitchFamily="18" charset="0"/>
              </a:rPr>
              <a:t> . and a Biopsy specimens must be obtained from the esophagus, stomach, and duodenum for histological assessment as well as to screen for the presence of H. pylori infection</a:t>
            </a:r>
          </a:p>
          <a:p>
            <a:pPr lvl="0"/>
            <a:endParaRPr lang="en-US" sz="2800" dirty="0" smtClean="0">
              <a:cs typeface="+mj-cs"/>
            </a:endParaRPr>
          </a:p>
          <a:p>
            <a:pPr lvl="0"/>
            <a:endParaRPr lang="en-US" sz="2800" dirty="0" smtClean="0">
              <a:cs typeface="+mj-cs"/>
            </a:endParaRPr>
          </a:p>
          <a:p>
            <a:pPr lvl="0"/>
            <a:endParaRPr lang="en-US" sz="2800" dirty="0" smtClean="0">
              <a:cs typeface="+mj-cs"/>
            </a:endParaRPr>
          </a:p>
          <a:p>
            <a:pPr lvl="0"/>
            <a:endParaRPr lang="en-US" sz="2800" dirty="0" smtClean="0">
              <a:cs typeface="+mj-cs"/>
            </a:endParaRPr>
          </a:p>
          <a:p>
            <a:pPr lvl="0"/>
            <a:endParaRPr lang="en-US" sz="2800" dirty="0" smtClean="0">
              <a:cs typeface="+mj-cs"/>
            </a:endParaRPr>
          </a:p>
          <a:p>
            <a:pPr lvl="0"/>
            <a:endParaRPr lang="en-US" sz="2800" dirty="0" smtClean="0">
              <a:cs typeface="+mj-cs"/>
            </a:endParaRPr>
          </a:p>
          <a:p>
            <a:pPr lvl="0" algn="l" rtl="0"/>
            <a:r>
              <a:rPr lang="en-US" sz="2800" dirty="0" smtClean="0">
                <a:cs typeface="+mj-cs"/>
              </a:rPr>
              <a:t>Hemorrhage and perforation </a:t>
            </a:r>
          </a:p>
          <a:p>
            <a:endParaRPr lang="ar-IQ" dirty="0"/>
          </a:p>
        </p:txBody>
      </p:sp>
      <p:pic>
        <p:nvPicPr>
          <p:cNvPr id="4" name="Picture 5"/>
          <p:cNvPicPr>
            <a:picLocks noChangeAspect="1" noChangeArrowheads="1"/>
          </p:cNvPicPr>
          <p:nvPr/>
        </p:nvPicPr>
        <p:blipFill>
          <a:blip r:embed="rId2" cstate="print"/>
          <a:srcRect/>
          <a:stretch>
            <a:fillRect/>
          </a:stretch>
        </p:blipFill>
        <p:spPr bwMode="auto">
          <a:xfrm>
            <a:off x="5410200" y="3124200"/>
            <a:ext cx="3124200" cy="2723048"/>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1219200" y="3200400"/>
            <a:ext cx="3352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2800" b="1" dirty="0" smtClean="0">
                <a:solidFill>
                  <a:srgbClr val="FF0000"/>
                </a:solidFill>
              </a:rPr>
              <a:t>Introduction </a:t>
            </a:r>
          </a:p>
          <a:p>
            <a:pPr algn="l" rtl="0"/>
            <a:endParaRPr lang="en-US" sz="2400" dirty="0" smtClean="0"/>
          </a:p>
          <a:p>
            <a:pPr algn="l" rtl="0"/>
            <a:endParaRPr lang="en-US" sz="2400" dirty="0" smtClean="0"/>
          </a:p>
          <a:p>
            <a:pPr algn="l" rtl="0"/>
            <a:r>
              <a:rPr lang="en-US" sz="2400" dirty="0" smtClean="0">
                <a:latin typeface="Times New Roman" pitchFamily="18" charset="0"/>
                <a:cs typeface="Times New Roman" pitchFamily="18" charset="0"/>
              </a:rPr>
              <a:t>Viral hepatitis caused </a:t>
            </a:r>
            <a:r>
              <a:rPr lang="en-US" sz="2400" dirty="0">
                <a:latin typeface="Times New Roman" pitchFamily="18" charset="0"/>
                <a:cs typeface="Times New Roman" pitchFamily="18" charset="0"/>
              </a:rPr>
              <a:t>by at least 5 pathogenic </a:t>
            </a:r>
            <a:r>
              <a:rPr lang="en-US" sz="2400" dirty="0" err="1">
                <a:latin typeface="Times New Roman" pitchFamily="18" charset="0"/>
                <a:cs typeface="Times New Roman" pitchFamily="18" charset="0"/>
              </a:rPr>
              <a:t>hepatotropic</a:t>
            </a:r>
            <a:r>
              <a:rPr lang="en-US" sz="2400" dirty="0">
                <a:latin typeface="Times New Roman" pitchFamily="18" charset="0"/>
                <a:cs typeface="Times New Roman" pitchFamily="18" charset="0"/>
              </a:rPr>
              <a:t> viruses recognized to date: hepatitis A, B, C, D, and E </a:t>
            </a:r>
            <a:r>
              <a:rPr lang="en-US" sz="2400" dirty="0" smtClean="0">
                <a:latin typeface="Times New Roman" pitchFamily="18" charset="0"/>
                <a:cs typeface="Times New Roman" pitchFamily="18" charset="0"/>
              </a:rPr>
              <a:t>viruses</a:t>
            </a:r>
          </a:p>
          <a:p>
            <a:pPr algn="l" rtl="0">
              <a:buNone/>
            </a:pPr>
            <a:endParaRPr lang="en-US" sz="2400" dirty="0" smtClean="0">
              <a:latin typeface="Times New Roman" pitchFamily="18" charset="0"/>
              <a:cs typeface="Times New Roman" pitchFamily="18" charset="0"/>
            </a:endParaRPr>
          </a:p>
          <a:p>
            <a:pPr algn="just" rtl="0"/>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hepatotropic</a:t>
            </a:r>
            <a:r>
              <a:rPr lang="en-US" sz="2400" dirty="0">
                <a:latin typeface="Times New Roman" pitchFamily="18" charset="0"/>
                <a:cs typeface="Times New Roman" pitchFamily="18" charset="0"/>
              </a:rPr>
              <a:t> viruses </a:t>
            </a:r>
            <a:r>
              <a:rPr lang="en-US" sz="2400" dirty="0" smtClean="0">
                <a:latin typeface="Times New Roman" pitchFamily="18" charset="0"/>
                <a:cs typeface="Times New Roman" pitchFamily="18" charset="0"/>
              </a:rPr>
              <a:t>cause </a:t>
            </a:r>
            <a:r>
              <a:rPr lang="en-US" sz="2400" dirty="0">
                <a:latin typeface="Times New Roman" pitchFamily="18" charset="0"/>
                <a:cs typeface="Times New Roman" pitchFamily="18" charset="0"/>
              </a:rPr>
              <a:t>similar acute clinical illness. </a:t>
            </a:r>
            <a:endParaRPr lang="en-US" sz="2400" dirty="0" smtClean="0">
              <a:latin typeface="Times New Roman" pitchFamily="18" charset="0"/>
              <a:cs typeface="Times New Roman" pitchFamily="18" charset="0"/>
            </a:endParaRP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Other viruses can cause hepatitis (HSV), (CMV), (EBV), </a:t>
            </a:r>
            <a:r>
              <a:rPr lang="en-US" sz="2400" dirty="0" err="1" smtClean="0">
                <a:latin typeface="Times New Roman" pitchFamily="18" charset="0"/>
                <a:cs typeface="Times New Roman" pitchFamily="18" charset="0"/>
              </a:rPr>
              <a:t>varicella</a:t>
            </a:r>
            <a:r>
              <a:rPr lang="en-US" sz="2400" dirty="0" smtClean="0">
                <a:latin typeface="Times New Roman" pitchFamily="18" charset="0"/>
                <a:cs typeface="Times New Roman" pitchFamily="18" charset="0"/>
              </a:rPr>
              <a:t>-zoster virus, HIV, rubella, adenoviruses, </a:t>
            </a:r>
            <a:r>
              <a:rPr lang="en-US" sz="2400" dirty="0" err="1" smtClean="0">
                <a:latin typeface="Times New Roman" pitchFamily="18" charset="0"/>
                <a:cs typeface="Times New Roman" pitchFamily="18" charset="0"/>
              </a:rPr>
              <a:t>enteroviruses</a:t>
            </a:r>
            <a:r>
              <a:rPr lang="en-US" sz="2400" dirty="0" smtClean="0">
                <a:latin typeface="Times New Roman" pitchFamily="18" charset="0"/>
                <a:cs typeface="Times New Roman" pitchFamily="18" charset="0"/>
              </a:rPr>
              <a:t>, parvovirus B19.</a:t>
            </a:r>
          </a:p>
          <a:p>
            <a:pPr algn="just" rtl="0"/>
            <a:endParaRPr lang="en-US" sz="2400" dirty="0" smtClean="0">
              <a:latin typeface="Times New Roman" pitchFamily="18" charset="0"/>
              <a:cs typeface="Times New Roman" pitchFamily="18" charset="0"/>
            </a:endParaRPr>
          </a:p>
          <a:p>
            <a:pPr lvl="0" algn="l" rtl="0">
              <a:buNone/>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bwMode="auto">
          <a:xfrm>
            <a:off x="5105400" y="1905000"/>
            <a:ext cx="3881680" cy="3013409"/>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304800" y="1905000"/>
            <a:ext cx="41910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rtl="0">
              <a:buNone/>
            </a:pPr>
            <a:r>
              <a:rPr lang="en-US" dirty="0" smtClean="0">
                <a:solidFill>
                  <a:srgbClr val="AED717"/>
                </a:solidFill>
                <a:latin typeface="Franklin Gothic Medium" pitchFamily="34" charset="0"/>
              </a:rPr>
              <a:t>Helicobacter Pylori Infection</a:t>
            </a:r>
          </a:p>
          <a:p>
            <a:pPr>
              <a:buNone/>
            </a:pPr>
            <a:endParaRPr lang="ar-IQ" dirty="0"/>
          </a:p>
        </p:txBody>
      </p:sp>
      <p:pic>
        <p:nvPicPr>
          <p:cNvPr id="4" name="Picture 4"/>
          <p:cNvPicPr>
            <a:picLocks noChangeAspect="1" noChangeArrowheads="1"/>
          </p:cNvPicPr>
          <p:nvPr/>
        </p:nvPicPr>
        <p:blipFill>
          <a:blip r:embed="rId2" cstate="print"/>
          <a:srcRect/>
          <a:stretch>
            <a:fillRect/>
          </a:stretch>
        </p:blipFill>
        <p:spPr bwMode="auto">
          <a:xfrm>
            <a:off x="1600200" y="533400"/>
            <a:ext cx="6542088" cy="2006600"/>
          </a:xfrm>
          <a:prstGeom prst="rect">
            <a:avLst/>
          </a:prstGeom>
          <a:noFill/>
          <a:ln w="12700" cap="sq">
            <a:noFill/>
            <a:miter lim="800000"/>
            <a:headEnd type="none" w="sm" len="sm"/>
            <a:tailEnd type="none" w="sm" len="sm"/>
          </a:ln>
        </p:spPr>
      </p:pic>
      <p:sp>
        <p:nvSpPr>
          <p:cNvPr id="11265" name="Rectangle 1"/>
          <p:cNvSpPr>
            <a:spLocks noChangeArrowheads="1"/>
          </p:cNvSpPr>
          <p:nvPr/>
        </p:nvSpPr>
        <p:spPr bwMode="auto">
          <a:xfrm>
            <a:off x="0" y="3447023"/>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mj-cs"/>
              </a:rPr>
              <a:t>H. pylori  is a gram-negative, S-shaped rod .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mj-cs"/>
              </a:rPr>
              <a:t>H. pylori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mj-cs"/>
              </a:rPr>
              <a:t>  lies deep within the mucus layer which covers the gastric mucosa . it produces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mj-cs"/>
              </a:rPr>
              <a:t>urease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mj-cs"/>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mj-cs"/>
              </a:rPr>
              <a:t>catalase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mj-cs"/>
              </a:rPr>
              <a:t>, and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mj-cs"/>
              </a:rPr>
              <a:t>oxidase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mj-cs"/>
              </a:rPr>
              <a:t> Through the action of the enzyme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mj-cs"/>
              </a:rPr>
              <a:t>urease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mj-cs"/>
              </a:rPr>
              <a:t>, which produces ammonia and the release of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mj-cs"/>
              </a:rPr>
              <a:t>cytotoxins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mj-cs"/>
              </a:rPr>
              <a:t>, the underlying mucosa becomes damaged and inflamed.</a:t>
            </a:r>
            <a:endParaRPr kumimoji="0" lang="en-US" sz="28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Picture 4" descr="cels"/>
          <p:cNvPicPr>
            <a:picLocks noGrp="1" noChangeAspect="1" noChangeArrowheads="1"/>
          </p:cNvPicPr>
          <p:nvPr>
            <p:ph idx="1"/>
          </p:nvPr>
        </p:nvPicPr>
        <p:blipFill>
          <a:blip r:embed="rId2" cstate="print"/>
          <a:srcRect/>
          <a:stretch>
            <a:fillRect/>
          </a:stretch>
        </p:blipFill>
        <p:spPr bwMode="auto">
          <a:xfrm>
            <a:off x="914400" y="304800"/>
            <a:ext cx="3100705" cy="6371312"/>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5562600" y="1143000"/>
            <a:ext cx="3217923" cy="233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just" rtl="0" eaLnBrk="0" fontAlgn="base" hangingPunct="0">
              <a:spcBef>
                <a:spcPct val="0"/>
              </a:spcBef>
              <a:spcAft>
                <a:spcPct val="0"/>
              </a:spcAft>
            </a:pPr>
            <a:r>
              <a:rPr lang="en-US" sz="2800" dirty="0" smtClean="0">
                <a:latin typeface="Times New Roman" pitchFamily="18" charset="0"/>
                <a:ea typeface="Calibri" pitchFamily="34" charset="0"/>
                <a:cs typeface="+mj-cs"/>
              </a:rPr>
              <a:t>  </a:t>
            </a:r>
            <a:r>
              <a:rPr lang="en-US" sz="2800" dirty="0" err="1" smtClean="0">
                <a:latin typeface="Times New Roman" pitchFamily="18" charset="0"/>
                <a:ea typeface="Calibri" pitchFamily="34" charset="0"/>
                <a:cs typeface="Times New Roman" pitchFamily="18" charset="0"/>
              </a:rPr>
              <a:t>H.pylori</a:t>
            </a:r>
            <a:r>
              <a:rPr lang="en-US" sz="2800" dirty="0" smtClean="0">
                <a:latin typeface="Times New Roman" pitchFamily="18" charset="0"/>
                <a:ea typeface="Calibri" pitchFamily="34" charset="0"/>
                <a:cs typeface="Times New Roman" pitchFamily="18" charset="0"/>
              </a:rPr>
              <a:t> may play a role in the pathogenesis of peptic ulcer disease.</a:t>
            </a:r>
            <a:endParaRPr lang="en-US" sz="2800" dirty="0" smtClean="0">
              <a:latin typeface="Times New Roman" pitchFamily="18" charset="0"/>
              <a:cs typeface="Times New Roman" pitchFamily="18" charset="0"/>
            </a:endParaRPr>
          </a:p>
          <a:p>
            <a:pPr marL="0" lvl="0" indent="0" algn="just" rtl="0" eaLnBrk="0" fontAlgn="base" hangingPunct="0">
              <a:spcBef>
                <a:spcPct val="0"/>
              </a:spcBef>
              <a:spcAft>
                <a:spcPct val="0"/>
              </a:spcAft>
              <a:buNone/>
            </a:pPr>
            <a:endParaRPr lang="en-US" sz="2800" dirty="0" smtClean="0">
              <a:latin typeface="Times New Roman" pitchFamily="18" charset="0"/>
              <a:ea typeface="Calibri" pitchFamily="34" charset="0"/>
              <a:cs typeface="Times New Roman" pitchFamily="18" charset="0"/>
            </a:endParaRPr>
          </a:p>
          <a:p>
            <a:pPr marL="0" indent="0" algn="just" rtl="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 All children infected with H. pylori develop histological picture of chronic active gastritis but the majority of children are  a symptomatic.</a:t>
            </a:r>
            <a:endParaRPr lang="en-US" sz="2800" dirty="0" smtClean="0">
              <a:latin typeface="Times New Roman" pitchFamily="18" charset="0"/>
              <a:cs typeface="Times New Roman" pitchFamily="18" charset="0"/>
            </a:endParaRPr>
          </a:p>
          <a:p>
            <a:pPr algn="l" rtl="0"/>
            <a:endParaRPr lang="en-US" sz="2800" dirty="0" smtClean="0">
              <a:latin typeface="Times New Roman" pitchFamily="18" charset="0"/>
              <a:cs typeface="Times New Roman" pitchFamily="18" charset="0"/>
            </a:endParaRPr>
          </a:p>
          <a:p>
            <a:pPr algn="l" rtl="0"/>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Chronic colonization with H. pylori can predispose children to a significantly increased risk of developing a duodenal ulcer or gastric cancer such as </a:t>
            </a:r>
            <a:r>
              <a:rPr lang="en-US" sz="2800" dirty="0" err="1" smtClean="0">
                <a:latin typeface="Times New Roman" pitchFamily="18" charset="0"/>
                <a:cs typeface="Times New Roman" pitchFamily="18" charset="0"/>
              </a:rPr>
              <a:t>adenocarcinoma</a:t>
            </a:r>
            <a:r>
              <a:rPr lang="en-US" sz="2800" dirty="0" smtClean="0">
                <a:latin typeface="Times New Roman" pitchFamily="18" charset="0"/>
                <a:cs typeface="Times New Roman" pitchFamily="18" charset="0"/>
              </a:rPr>
              <a:t>. or MALT (mucosa-associated lymphoid tissue lymphomas)</a:t>
            </a:r>
          </a:p>
          <a:p>
            <a:pPr>
              <a:buNone/>
            </a:pPr>
            <a:endParaRPr lang="en-US" sz="2800" dirty="0" smtClean="0">
              <a:cs typeface="+mj-cs"/>
            </a:endParaRPr>
          </a:p>
          <a:p>
            <a:pPr>
              <a:buNone/>
            </a:pPr>
            <a:endParaRPr lang="ar-IQ" sz="2800" dirty="0">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Low" rtl="0" eaLnBrk="0" hangingPunct="0">
              <a:buFontTx/>
              <a:buChar char="•"/>
              <a:defRPr/>
            </a:pPr>
            <a:r>
              <a:rPr lang="en-US" sz="2800" b="1" dirty="0" smtClean="0">
                <a:solidFill>
                  <a:srgbClr val="FF0000"/>
                </a:solidFill>
                <a:latin typeface="Times New Roman" pitchFamily="18" charset="0"/>
                <a:ea typeface="Calibri" pitchFamily="34" charset="0"/>
                <a:cs typeface="Times New Roman" pitchFamily="18" charset="0"/>
              </a:rPr>
              <a:t>Primary peptic ulcers</a:t>
            </a:r>
            <a:endParaRPr lang="en-US" sz="2800" dirty="0" smtClean="0">
              <a:latin typeface="Times New Roman" pitchFamily="18" charset="0"/>
              <a:ea typeface="Calibri" pitchFamily="34" charset="0"/>
              <a:cs typeface="Times New Roman" pitchFamily="18" charset="0"/>
            </a:endParaRPr>
          </a:p>
          <a:p>
            <a:pPr algn="justLow" rtl="0" eaLnBrk="0" hangingPunct="0">
              <a:buNone/>
              <a:defRPr/>
            </a:pPr>
            <a:r>
              <a:rPr lang="en-US" sz="2800" dirty="0" smtClean="0">
                <a:latin typeface="Times New Roman" pitchFamily="18" charset="0"/>
                <a:ea typeface="Calibri" pitchFamily="34" charset="0"/>
                <a:cs typeface="Times New Roman" pitchFamily="18" charset="0"/>
              </a:rPr>
              <a:t>   which are chronic and more often duodenal. most often associated with Helicobacter pylori infection , usual age &gt;5years .</a:t>
            </a:r>
          </a:p>
          <a:p>
            <a:pPr algn="justLow" rtl="0" eaLnBrk="0" hangingPunct="0">
              <a:buFontTx/>
              <a:buChar char="•"/>
              <a:defRPr/>
            </a:pPr>
            <a:endParaRPr lang="en-US" sz="2800" dirty="0" smtClean="0">
              <a:latin typeface="Times New Roman" pitchFamily="18" charset="0"/>
              <a:cs typeface="Times New Roman" pitchFamily="18" charset="0"/>
            </a:endParaRPr>
          </a:p>
          <a:p>
            <a:pPr algn="justLow" rtl="0" eaLnBrk="0" hangingPunct="0">
              <a:buFontTx/>
              <a:buChar char="•"/>
              <a:defRPr/>
            </a:pPr>
            <a:r>
              <a:rPr lang="en-US" sz="2800" dirty="0" smtClean="0">
                <a:solidFill>
                  <a:srgbClr val="FF0000"/>
                </a:solidFill>
                <a:latin typeface="Times New Roman" pitchFamily="18" charset="0"/>
                <a:ea typeface="Calibri" pitchFamily="34" charset="0"/>
                <a:cs typeface="Times New Roman" pitchFamily="18" charset="0"/>
              </a:rPr>
              <a:t> </a:t>
            </a:r>
            <a:r>
              <a:rPr lang="en-US" sz="2800" b="1" dirty="0" smtClean="0">
                <a:solidFill>
                  <a:srgbClr val="FF0000"/>
                </a:solidFill>
                <a:latin typeface="Times New Roman" pitchFamily="18" charset="0"/>
                <a:ea typeface="Calibri" pitchFamily="34" charset="0"/>
                <a:cs typeface="Times New Roman" pitchFamily="18" charset="0"/>
              </a:rPr>
              <a:t>Secondary Peptic ulcer </a:t>
            </a:r>
            <a:endParaRPr lang="en-US" sz="2800" dirty="0" smtClean="0">
              <a:solidFill>
                <a:srgbClr val="FF0000"/>
              </a:solidFill>
              <a:latin typeface="Times New Roman" pitchFamily="18" charset="0"/>
              <a:ea typeface="Calibri" pitchFamily="34" charset="0"/>
              <a:cs typeface="Times New Roman" pitchFamily="18" charset="0"/>
            </a:endParaRPr>
          </a:p>
          <a:p>
            <a:pPr algn="justLow" rtl="0" eaLnBrk="0" hangingPunct="0">
              <a:buNone/>
              <a:defRPr/>
            </a:pPr>
            <a:r>
              <a:rPr lang="en-US" sz="2800" dirty="0" smtClean="0">
                <a:latin typeface="Times New Roman" pitchFamily="18" charset="0"/>
                <a:ea typeface="Calibri" pitchFamily="34" charset="0"/>
                <a:cs typeface="Times New Roman" pitchFamily="18" charset="0"/>
              </a:rPr>
              <a:t>usually more acute and more often gastric.  Causes :</a:t>
            </a:r>
          </a:p>
          <a:p>
            <a:pPr algn="justLow" rtl="0" eaLnBrk="0" hangingPunct="0">
              <a:buFontTx/>
              <a:buChar char="•"/>
              <a:defRPr/>
            </a:pPr>
            <a:r>
              <a:rPr lang="en-US" sz="2800" dirty="0" smtClean="0">
                <a:latin typeface="Times New Roman" pitchFamily="18" charset="0"/>
                <a:ea typeface="Calibri" pitchFamily="34" charset="0"/>
                <a:cs typeface="Times New Roman" pitchFamily="18" charset="0"/>
              </a:rPr>
              <a:t>Stress. </a:t>
            </a:r>
            <a:r>
              <a:rPr lang="en-US" sz="2800" dirty="0" err="1" smtClean="0">
                <a:latin typeface="Times New Roman" pitchFamily="18" charset="0"/>
                <a:ea typeface="Calibri" pitchFamily="34" charset="0"/>
                <a:cs typeface="Times New Roman" pitchFamily="18" charset="0"/>
              </a:rPr>
              <a:t>e.g</a:t>
            </a:r>
            <a:r>
              <a:rPr lang="en-US" sz="2800" dirty="0" smtClean="0">
                <a:latin typeface="Times New Roman" pitchFamily="18" charset="0"/>
                <a:ea typeface="Calibri" pitchFamily="34" charset="0"/>
                <a:cs typeface="Times New Roman" pitchFamily="18" charset="0"/>
              </a:rPr>
              <a:t>:  sepsis, shock, or intracranial lesion .</a:t>
            </a:r>
            <a:endParaRPr lang="en-US" sz="2800" dirty="0" smtClean="0">
              <a:latin typeface="Times New Roman" pitchFamily="18" charset="0"/>
              <a:cs typeface="Times New Roman" pitchFamily="18" charset="0"/>
            </a:endParaRPr>
          </a:p>
          <a:p>
            <a:pPr algn="justLow" rtl="0" eaLnBrk="0" hangingPunct="0">
              <a:buFontTx/>
              <a:buChar char="•"/>
              <a:defRPr/>
            </a:pPr>
            <a:r>
              <a:rPr lang="en-US" sz="2800" dirty="0" smtClean="0">
                <a:latin typeface="Times New Roman" pitchFamily="18" charset="0"/>
                <a:ea typeface="Calibri" pitchFamily="34" charset="0"/>
                <a:cs typeface="Times New Roman" pitchFamily="18" charset="0"/>
              </a:rPr>
              <a:t>Severe burn injury (Curling ulcer). </a:t>
            </a:r>
            <a:endParaRPr lang="en-US" sz="2800" dirty="0" smtClean="0">
              <a:latin typeface="Times New Roman" pitchFamily="18" charset="0"/>
              <a:cs typeface="Times New Roman" pitchFamily="18" charset="0"/>
            </a:endParaRPr>
          </a:p>
          <a:p>
            <a:pPr algn="justLow" rtl="0" eaLnBrk="0" hangingPunct="0">
              <a:buFontTx/>
              <a:buChar char="•"/>
              <a:defRPr/>
            </a:pPr>
            <a:r>
              <a:rPr lang="en-US" sz="2800" dirty="0" smtClean="0">
                <a:latin typeface="Times New Roman" pitchFamily="18" charset="0"/>
                <a:ea typeface="Calibri" pitchFamily="34" charset="0"/>
                <a:cs typeface="Times New Roman" pitchFamily="18" charset="0"/>
              </a:rPr>
              <a:t>Non steroidal anti-inflammatory drug </a:t>
            </a:r>
            <a:endParaRPr lang="en-US" sz="2800" dirty="0" smtClean="0">
              <a:latin typeface="Times New Roman" pitchFamily="18" charset="0"/>
              <a:cs typeface="Times New Roman" pitchFamily="18" charset="0"/>
            </a:endParaRPr>
          </a:p>
          <a:p>
            <a:pPr algn="justLow" rtl="0" eaLnBrk="0" hangingPunct="0">
              <a:buFontTx/>
              <a:buChar char="•"/>
              <a:defRPr/>
            </a:pPr>
            <a:r>
              <a:rPr lang="en-US" sz="2800" dirty="0" err="1" smtClean="0">
                <a:latin typeface="Times New Roman" pitchFamily="18" charset="0"/>
                <a:ea typeface="Calibri" pitchFamily="34" charset="0"/>
                <a:cs typeface="Times New Roman" pitchFamily="18" charset="0"/>
              </a:rPr>
              <a:t>Hypersecretory</a:t>
            </a:r>
            <a:r>
              <a:rPr lang="en-US" sz="2800" dirty="0" smtClean="0">
                <a:latin typeface="Times New Roman" pitchFamily="18" charset="0"/>
                <a:ea typeface="Calibri" pitchFamily="34" charset="0"/>
                <a:cs typeface="Times New Roman" pitchFamily="18" charset="0"/>
              </a:rPr>
              <a:t> states like </a:t>
            </a:r>
            <a:r>
              <a:rPr lang="en-US" sz="2800" dirty="0" err="1" smtClean="0">
                <a:latin typeface="Times New Roman" pitchFamily="18" charset="0"/>
                <a:ea typeface="Calibri" pitchFamily="34" charset="0"/>
                <a:cs typeface="Times New Roman" pitchFamily="18" charset="0"/>
              </a:rPr>
              <a:t>Zollinger</a:t>
            </a:r>
            <a:r>
              <a:rPr lang="en-US" sz="2800" dirty="0" smtClean="0">
                <a:latin typeface="Times New Roman" pitchFamily="18" charset="0"/>
                <a:ea typeface="Calibri" pitchFamily="34" charset="0"/>
                <a:cs typeface="Times New Roman" pitchFamily="18" charset="0"/>
              </a:rPr>
              <a:t>-Ellison syndrome</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3975" indent="0" algn="l" rtl="0">
              <a:buClr>
                <a:srgbClr val="AED717"/>
              </a:buClr>
              <a:buNone/>
              <a:defRPr/>
            </a:pPr>
            <a:r>
              <a:rPr lang="en-US" altLang="ko-KR" sz="2800" dirty="0" smtClean="0">
                <a:solidFill>
                  <a:srgbClr val="FFC000"/>
                </a:solidFill>
                <a:latin typeface="Times New Roman" pitchFamily="18" charset="0"/>
                <a:ea typeface="Gulim" pitchFamily="34" charset="-127"/>
                <a:cs typeface="Times New Roman" pitchFamily="18" charset="0"/>
              </a:rPr>
              <a:t>Clinical manifestation of peptic ulcer  </a:t>
            </a:r>
          </a:p>
          <a:p>
            <a:pPr marL="53975" indent="0" algn="l" rtl="0">
              <a:buClr>
                <a:srgbClr val="AED717"/>
              </a:buClr>
              <a:buFont typeface="Wingdings" pitchFamily="2" charset="2"/>
              <a:buChar char="v"/>
              <a:defRPr/>
            </a:pPr>
            <a:r>
              <a:rPr lang="en-US" altLang="ko-KR" sz="2800" dirty="0" smtClean="0">
                <a:solidFill>
                  <a:srgbClr val="00B0F0"/>
                </a:solidFill>
                <a:latin typeface="Times New Roman" pitchFamily="18" charset="0"/>
                <a:ea typeface="Gulim" pitchFamily="34" charset="-127"/>
                <a:cs typeface="Times New Roman" pitchFamily="18" charset="0"/>
              </a:rPr>
              <a:t>Older children </a:t>
            </a:r>
          </a:p>
          <a:p>
            <a:pPr marL="53975" indent="0" algn="l" rtl="0">
              <a:buFont typeface="Wingdings" pitchFamily="2" charset="2"/>
              <a:buChar char="Ø"/>
              <a:defRPr/>
            </a:pPr>
            <a:r>
              <a:rPr lang="en-US" altLang="ko-KR" sz="2800" dirty="0" smtClean="0">
                <a:latin typeface="Times New Roman" pitchFamily="18" charset="0"/>
                <a:ea typeface="Gulim" pitchFamily="34" charset="-127"/>
                <a:cs typeface="Times New Roman" pitchFamily="18" charset="0"/>
              </a:rPr>
              <a:t>localized </a:t>
            </a:r>
            <a:r>
              <a:rPr lang="en-US" altLang="ko-KR" sz="2800" dirty="0" err="1" smtClean="0">
                <a:latin typeface="Times New Roman" pitchFamily="18" charset="0"/>
                <a:ea typeface="Gulim" pitchFamily="34" charset="-127"/>
                <a:cs typeface="Times New Roman" pitchFamily="18" charset="0"/>
              </a:rPr>
              <a:t>epigastric</a:t>
            </a:r>
            <a:r>
              <a:rPr lang="en-US" altLang="ko-KR" sz="2800" dirty="0" smtClean="0">
                <a:latin typeface="Times New Roman" pitchFamily="18" charset="0"/>
                <a:ea typeface="Gulim" pitchFamily="34" charset="-127"/>
                <a:cs typeface="Times New Roman" pitchFamily="18" charset="0"/>
              </a:rPr>
              <a:t> discomfort, </a:t>
            </a:r>
          </a:p>
          <a:p>
            <a:pPr marL="53975" indent="0" algn="l" rtl="0">
              <a:buFont typeface="Wingdings" pitchFamily="2" charset="2"/>
              <a:buChar char="Ø"/>
              <a:defRPr/>
            </a:pPr>
            <a:r>
              <a:rPr lang="en-US" altLang="ko-KR" sz="2800" dirty="0" smtClean="0">
                <a:latin typeface="Times New Roman" pitchFamily="18" charset="0"/>
                <a:ea typeface="Gulim" pitchFamily="34" charset="-127"/>
                <a:cs typeface="Times New Roman" pitchFamily="18" charset="0"/>
              </a:rPr>
              <a:t> nocturnal wakening </a:t>
            </a:r>
          </a:p>
          <a:p>
            <a:pPr marL="53975" indent="0" algn="l" rtl="0">
              <a:buFont typeface="Wingdings" pitchFamily="2" charset="2"/>
              <a:buChar char="Ø"/>
              <a:defRPr/>
            </a:pPr>
            <a:r>
              <a:rPr lang="en-US" altLang="ko-KR" sz="2800" dirty="0" smtClean="0">
                <a:latin typeface="Times New Roman" pitchFamily="18" charset="0"/>
                <a:ea typeface="Gulim" pitchFamily="34" charset="-127"/>
                <a:cs typeface="Times New Roman" pitchFamily="18" charset="0"/>
              </a:rPr>
              <a:t> and relief of symptoms with food or antacids</a:t>
            </a:r>
          </a:p>
          <a:p>
            <a:pPr algn="l" rtl="0">
              <a:buClr>
                <a:srgbClr val="FFFF00"/>
              </a:buClr>
              <a:buFont typeface="Wingdings" pitchFamily="2" charset="2"/>
              <a:buChar char="v"/>
              <a:defRPr/>
            </a:pPr>
            <a:endParaRPr lang="en-US" altLang="ko-KR" sz="2800" dirty="0" smtClean="0">
              <a:solidFill>
                <a:schemeClr val="accent6"/>
              </a:solidFill>
              <a:latin typeface="Times New Roman" pitchFamily="18" charset="0"/>
              <a:ea typeface="굴림" charset="-127"/>
              <a:cs typeface="Times New Roman" pitchFamily="18" charset="0"/>
            </a:endParaRPr>
          </a:p>
          <a:p>
            <a:pPr algn="l" rtl="0">
              <a:buClr>
                <a:srgbClr val="FFFF00"/>
              </a:buClr>
              <a:buFont typeface="Wingdings" pitchFamily="2" charset="2"/>
              <a:buChar char="v"/>
              <a:defRPr/>
            </a:pPr>
            <a:r>
              <a:rPr lang="en-US" altLang="ko-KR" sz="2800" dirty="0" smtClean="0">
                <a:solidFill>
                  <a:srgbClr val="00B0F0"/>
                </a:solidFill>
                <a:latin typeface="Times New Roman" pitchFamily="18" charset="0"/>
                <a:ea typeface="굴림" charset="-127"/>
                <a:cs typeface="Times New Roman" pitchFamily="18" charset="0"/>
              </a:rPr>
              <a:t>Younger children </a:t>
            </a:r>
          </a:p>
          <a:p>
            <a:pPr algn="l" rtl="0">
              <a:buNone/>
              <a:defRPr/>
            </a:pPr>
            <a:r>
              <a:rPr lang="en-US" altLang="ko-KR" sz="2800" dirty="0" smtClean="0">
                <a:solidFill>
                  <a:srgbClr val="FFC000"/>
                </a:solidFill>
                <a:latin typeface="Times New Roman" pitchFamily="18" charset="0"/>
                <a:ea typeface="굴림" charset="-127"/>
                <a:cs typeface="Times New Roman" pitchFamily="18" charset="0"/>
              </a:rPr>
              <a:t> Non-specific symptoms :-</a:t>
            </a:r>
          </a:p>
          <a:p>
            <a:pPr algn="l" rtl="0">
              <a:buFont typeface="Wingdings" pitchFamily="2" charset="2"/>
              <a:buChar char="Ø"/>
              <a:defRPr/>
            </a:pPr>
            <a:r>
              <a:rPr lang="en-US" altLang="ko-KR" sz="2800" dirty="0" smtClean="0">
                <a:latin typeface="Times New Roman" pitchFamily="18" charset="0"/>
                <a:ea typeface="굴림" charset="-127"/>
                <a:cs typeface="Times New Roman" pitchFamily="18" charset="0"/>
              </a:rPr>
              <a:t>     vague abdominal pain</a:t>
            </a:r>
          </a:p>
          <a:p>
            <a:pPr algn="l" rtl="0">
              <a:buFont typeface="Wingdings" pitchFamily="2" charset="2"/>
              <a:buChar char="Ø"/>
              <a:defRPr/>
            </a:pPr>
            <a:r>
              <a:rPr lang="en-US" altLang="ko-KR" sz="2800" dirty="0" smtClean="0">
                <a:latin typeface="Times New Roman" pitchFamily="18" charset="0"/>
                <a:ea typeface="굴림" charset="-127"/>
                <a:cs typeface="Times New Roman" pitchFamily="18" charset="0"/>
              </a:rPr>
              <a:t>     vomiting and nausea</a:t>
            </a:r>
          </a:p>
          <a:p>
            <a:pPr algn="l" rtl="0">
              <a:buClr>
                <a:srgbClr val="FFFF00"/>
              </a:buClr>
              <a:buFont typeface="Wingdings" pitchFamily="2" charset="2"/>
              <a:buChar char="Ø"/>
              <a:defRPr/>
            </a:pPr>
            <a:r>
              <a:rPr lang="en-US" altLang="ko-KR" sz="2800" dirty="0" smtClean="0">
                <a:latin typeface="Times New Roman" pitchFamily="18" charset="0"/>
                <a:ea typeface="굴림" charset="-127"/>
                <a:cs typeface="Times New Roman" pitchFamily="18" charset="0"/>
              </a:rPr>
              <a:t>     Some children may present with anemia , </a:t>
            </a:r>
            <a:r>
              <a:rPr lang="en-US" altLang="ko-KR" sz="2800" dirty="0" err="1" smtClean="0">
                <a:latin typeface="Times New Roman" pitchFamily="18" charset="0"/>
                <a:ea typeface="굴림" charset="-127"/>
                <a:cs typeface="Times New Roman" pitchFamily="18" charset="0"/>
              </a:rPr>
              <a:t>hematemesis</a:t>
            </a:r>
            <a:r>
              <a:rPr lang="en-US" altLang="ko-KR" sz="2800" dirty="0" smtClean="0">
                <a:latin typeface="Times New Roman" pitchFamily="18" charset="0"/>
                <a:ea typeface="굴림" charset="-127"/>
                <a:cs typeface="Times New Roman" pitchFamily="18" charset="0"/>
              </a:rPr>
              <a:t> or </a:t>
            </a:r>
            <a:r>
              <a:rPr lang="en-US" altLang="ko-KR" sz="2800" dirty="0" err="1" smtClean="0">
                <a:latin typeface="Times New Roman" pitchFamily="18" charset="0"/>
                <a:ea typeface="굴림" charset="-127"/>
                <a:cs typeface="Times New Roman" pitchFamily="18" charset="0"/>
              </a:rPr>
              <a:t>melena</a:t>
            </a:r>
            <a:r>
              <a:rPr lang="en-US" altLang="ko-KR" sz="2800" dirty="0" smtClean="0">
                <a:latin typeface="Times New Roman" pitchFamily="18" charset="0"/>
                <a:ea typeface="굴림" charset="-127"/>
                <a:cs typeface="Times New Roman" pitchFamily="18" charset="0"/>
              </a:rPr>
              <a:t>. </a:t>
            </a:r>
          </a:p>
          <a:p>
            <a:pPr algn="l" rtl="0"/>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2400" i="1" dirty="0" smtClean="0">
                <a:solidFill>
                  <a:srgbClr val="00B0F0"/>
                </a:solidFill>
                <a:latin typeface="Times New Roman" pitchFamily="18" charset="0"/>
                <a:cs typeface="Times New Roman" pitchFamily="18" charset="0"/>
              </a:rPr>
              <a:t>The diagnosis of H. pylori infection made by: </a:t>
            </a:r>
            <a:r>
              <a:rPr lang="en-US" sz="2400" dirty="0" smtClean="0">
                <a:latin typeface="Times New Roman" pitchFamily="18" charset="0"/>
                <a:cs typeface="Times New Roman" pitchFamily="18" charset="0"/>
              </a:rPr>
              <a:t> </a:t>
            </a:r>
          </a:p>
          <a:p>
            <a:pPr lvl="0" algn="l" rtl="0"/>
            <a:r>
              <a:rPr lang="en-US" sz="2400" dirty="0" smtClean="0">
                <a:latin typeface="Times New Roman" pitchFamily="18" charset="0"/>
                <a:cs typeface="Times New Roman" pitchFamily="18" charset="0"/>
              </a:rPr>
              <a:t>initial upper GI endoscopy.  findings either grossly normal to nonspecific gastritis with prominent rugal folds , </a:t>
            </a:r>
            <a:r>
              <a:rPr lang="en-US" sz="2400" dirty="0" err="1" smtClean="0">
                <a:latin typeface="Times New Roman" pitchFamily="18" charset="0"/>
                <a:cs typeface="Times New Roman" pitchFamily="18" charset="0"/>
              </a:rPr>
              <a:t>Nodularity</a:t>
            </a:r>
            <a:r>
              <a:rPr lang="en-US" sz="2400" dirty="0" smtClean="0">
                <a:latin typeface="Times New Roman" pitchFamily="18" charset="0"/>
                <a:cs typeface="Times New Roman" pitchFamily="18" charset="0"/>
              </a:rPr>
              <a:t> or ulcers. </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Histological by demonstrating the organism in the biopsy specimens. Biopsy specimens must be obtained from the esophagus, stomach, and duodenum for histological and screen for the presence of </a:t>
            </a:r>
            <a:r>
              <a:rPr lang="en-US" sz="2000" dirty="0" smtClean="0">
                <a:latin typeface="Times New Roman" pitchFamily="18" charset="0"/>
                <a:cs typeface="Times New Roman" pitchFamily="18" charset="0"/>
              </a:rPr>
              <a:t> H. pylori</a:t>
            </a:r>
          </a:p>
          <a:p>
            <a:pPr lvl="0" algn="l" rtl="0"/>
            <a:endParaRPr lang="en-US" sz="2400" dirty="0" smtClean="0">
              <a:latin typeface="Times New Roman" pitchFamily="18" charset="0"/>
              <a:cs typeface="Times New Roman" pitchFamily="18" charset="0"/>
            </a:endParaRPr>
          </a:p>
          <a:p>
            <a:pPr lvl="0" algn="l" rtl="0"/>
            <a:r>
              <a:rPr lang="en-US" sz="2400" dirty="0" smtClean="0">
                <a:latin typeface="Times New Roman" pitchFamily="18" charset="0"/>
                <a:cs typeface="Times New Roman" pitchFamily="18" charset="0"/>
              </a:rPr>
              <a:t>Serologic assays using validated immunoglobulin G (</a:t>
            </a:r>
            <a:r>
              <a:rPr lang="en-US" sz="2400" dirty="0" err="1" smtClean="0">
                <a:latin typeface="Times New Roman" pitchFamily="18" charset="0"/>
                <a:cs typeface="Times New Roman" pitchFamily="18" charset="0"/>
              </a:rPr>
              <a:t>lgG</a:t>
            </a:r>
            <a:r>
              <a:rPr lang="en-US" sz="2400" dirty="0" smtClean="0">
                <a:latin typeface="Times New Roman" pitchFamily="18" charset="0"/>
                <a:cs typeface="Times New Roman" pitchFamily="18" charset="0"/>
              </a:rPr>
              <a:t>) antibody detection may be helpful for screening for the presence of  H. pylori</a:t>
            </a:r>
          </a:p>
          <a:p>
            <a:pPr lvl="0"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Stool antigen tests: Sensitivity is  95% and specificity is 90%</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Rapid </a:t>
            </a:r>
            <a:r>
              <a:rPr lang="en-US" sz="2400" dirty="0" err="1" smtClean="0">
                <a:latin typeface="Times New Roman" pitchFamily="18" charset="0"/>
                <a:cs typeface="Times New Roman" pitchFamily="18" charset="0"/>
              </a:rPr>
              <a:t>urease</a:t>
            </a:r>
            <a:r>
              <a:rPr lang="en-US" sz="2400" dirty="0" smtClean="0">
                <a:latin typeface="Times New Roman" pitchFamily="18" charset="0"/>
                <a:cs typeface="Times New Roman" pitchFamily="18" charset="0"/>
              </a:rPr>
              <a:t> test</a:t>
            </a:r>
          </a:p>
          <a:p>
            <a:pPr lvl="0" algn="l" rtl="0"/>
            <a:endParaRPr lang="en-US" sz="2400" dirty="0" smtClean="0">
              <a:latin typeface="Times New Roman" pitchFamily="18" charset="0"/>
              <a:cs typeface="Times New Roman" pitchFamily="18" charset="0"/>
            </a:endParaRPr>
          </a:p>
          <a:p>
            <a:pPr lvl="0" algn="l" rtl="0"/>
            <a:r>
              <a:rPr lang="en-US" sz="2400" dirty="0" smtClean="0">
                <a:latin typeface="Times New Roman" pitchFamily="18" charset="0"/>
                <a:cs typeface="Times New Roman" pitchFamily="18" charset="0"/>
              </a:rPr>
              <a:t>urea breath tests </a:t>
            </a:r>
          </a:p>
          <a:p>
            <a:pPr algn="l" rtl="0"/>
            <a:endParaRPr lang="en-US" sz="2400" dirty="0" smtClean="0">
              <a:latin typeface="Times New Roman" pitchFamily="18" charset="0"/>
              <a:cs typeface="Times New Roman" pitchFamily="18" charset="0"/>
            </a:endParaRPr>
          </a:p>
          <a:p>
            <a:pPr lvl="0" algn="l" rtl="0"/>
            <a:endParaRPr lang="en-US" sz="2400" dirty="0" smtClean="0">
              <a:latin typeface="Times New Roman" pitchFamily="18" charset="0"/>
              <a:cs typeface="Times New Roman" pitchFamily="18" charset="0"/>
            </a:endParaRPr>
          </a:p>
          <a:p>
            <a:endParaRPr lang="ar-IQ"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mhp"/>
          <p:cNvPicPr>
            <a:picLocks noGrp="1" noChangeAspect="1" noChangeArrowheads="1"/>
          </p:cNvPicPr>
          <p:nvPr>
            <p:ph idx="1"/>
          </p:nvPr>
        </p:nvPicPr>
        <p:blipFill>
          <a:blip r:embed="rId2" cstate="print"/>
          <a:srcRect/>
          <a:stretch>
            <a:fillRect/>
          </a:stretch>
        </p:blipFill>
        <p:spPr bwMode="auto">
          <a:xfrm>
            <a:off x="512190" y="533400"/>
            <a:ext cx="7692272"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4260554" y="304800"/>
            <a:ext cx="4883445" cy="3657600"/>
          </a:xfrm>
          <a:prstGeom prst="rect">
            <a:avLst/>
          </a:prstGeom>
          <a:noFill/>
          <a:ln w="9525">
            <a:noFill/>
            <a:miter lim="800000"/>
            <a:headEnd/>
            <a:tailEnd/>
          </a:ln>
        </p:spPr>
      </p:pic>
      <p:sp>
        <p:nvSpPr>
          <p:cNvPr id="5" name="Rectangle 4"/>
          <p:cNvSpPr/>
          <p:nvPr/>
        </p:nvSpPr>
        <p:spPr>
          <a:xfrm>
            <a:off x="0" y="0"/>
            <a:ext cx="4038600" cy="584775"/>
          </a:xfrm>
          <a:prstGeom prst="rect">
            <a:avLst/>
          </a:prstGeom>
        </p:spPr>
        <p:txBody>
          <a:bodyPr wrap="square">
            <a:spAutoFit/>
          </a:bodyPr>
          <a:lstStyle/>
          <a:p>
            <a:pPr>
              <a:defRPr/>
            </a:pPr>
            <a:r>
              <a:rPr lang="en-US" sz="3200" b="1" i="1" dirty="0" smtClean="0">
                <a:solidFill>
                  <a:srgbClr val="FFFF00"/>
                </a:solidFill>
                <a:latin typeface="Corbel" pitchFamily="34" charset="0"/>
                <a:cs typeface="Tahoma" pitchFamily="34" charset="0"/>
              </a:rPr>
              <a:t>Rapid </a:t>
            </a:r>
            <a:r>
              <a:rPr lang="en-US" sz="3200" b="1" i="1" dirty="0" err="1" smtClean="0">
                <a:solidFill>
                  <a:srgbClr val="FFFF00"/>
                </a:solidFill>
                <a:latin typeface="Corbel" pitchFamily="34" charset="0"/>
                <a:cs typeface="Tahoma" pitchFamily="34" charset="0"/>
              </a:rPr>
              <a:t>urease</a:t>
            </a:r>
            <a:r>
              <a:rPr lang="en-US" sz="3200" b="1" i="1" dirty="0" smtClean="0">
                <a:solidFill>
                  <a:srgbClr val="FFFF00"/>
                </a:solidFill>
                <a:latin typeface="Corbel" pitchFamily="34" charset="0"/>
                <a:cs typeface="Tahoma" pitchFamily="34" charset="0"/>
              </a:rPr>
              <a:t> test</a:t>
            </a:r>
            <a:endParaRPr lang="en-US" sz="3200" b="1" i="1" dirty="0">
              <a:solidFill>
                <a:srgbClr val="FFFF00"/>
              </a:solidFill>
              <a:latin typeface="Corbel" pitchFamily="34" charset="0"/>
              <a:cs typeface="Tahom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2135254"/>
            <a:ext cx="4038600" cy="45227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119120" y="0"/>
            <a:ext cx="6024880" cy="3810000"/>
          </a:xfrm>
          <a:prstGeom prst="rect">
            <a:avLst/>
          </a:prstGeom>
          <a:noFill/>
          <a:ln w="9525">
            <a:noFill/>
            <a:miter lim="800000"/>
            <a:headEnd/>
            <a:tailEnd/>
          </a:ln>
        </p:spPr>
      </p:pic>
      <p:pic>
        <p:nvPicPr>
          <p:cNvPr id="2052" name="Picture 4" descr="Image result for urea breath tests"/>
          <p:cNvPicPr>
            <a:picLocks noChangeAspect="1" noChangeArrowheads="1"/>
          </p:cNvPicPr>
          <p:nvPr/>
        </p:nvPicPr>
        <p:blipFill>
          <a:blip r:embed="rId3" cstate="print"/>
          <a:srcRect/>
          <a:stretch>
            <a:fillRect/>
          </a:stretch>
        </p:blipFill>
        <p:spPr bwMode="auto">
          <a:xfrm>
            <a:off x="0" y="3920837"/>
            <a:ext cx="4038600" cy="2937164"/>
          </a:xfrm>
          <a:prstGeom prst="rect">
            <a:avLst/>
          </a:prstGeom>
          <a:noFill/>
        </p:spPr>
      </p:pic>
      <p:pic>
        <p:nvPicPr>
          <p:cNvPr id="1026" name="Picture 2"/>
          <p:cNvPicPr>
            <a:picLocks noChangeAspect="1" noChangeArrowheads="1"/>
          </p:cNvPicPr>
          <p:nvPr/>
        </p:nvPicPr>
        <p:blipFill>
          <a:blip r:embed="rId4" cstate="print"/>
          <a:srcRect b="52000"/>
          <a:stretch>
            <a:fillRect/>
          </a:stretch>
        </p:blipFill>
        <p:spPr bwMode="auto">
          <a:xfrm>
            <a:off x="5257800" y="4105306"/>
            <a:ext cx="4143375" cy="2752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42918"/>
          </a:xfrm>
        </p:spPr>
        <p:txBody>
          <a:bodyPr>
            <a:normAutofit/>
          </a:bodyPr>
          <a:lstStyle/>
          <a:p>
            <a:pPr rtl="0"/>
            <a:r>
              <a:rPr lang="en-US" sz="3200" b="1" dirty="0" smtClean="0">
                <a:solidFill>
                  <a:srgbClr val="FFFF00"/>
                </a:solidFill>
              </a:rPr>
              <a:t>Issues Common to All Forms of Viral Hepatitis </a:t>
            </a:r>
            <a:endParaRPr lang="en-US" sz="3200" b="1" dirty="0">
              <a:solidFill>
                <a:srgbClr val="FFFF00"/>
              </a:solidFill>
            </a:endParaRPr>
          </a:p>
        </p:txBody>
      </p:sp>
      <p:sp>
        <p:nvSpPr>
          <p:cNvPr id="3" name="Content Placeholder 2"/>
          <p:cNvSpPr>
            <a:spLocks noGrp="1"/>
          </p:cNvSpPr>
          <p:nvPr>
            <p:ph idx="1"/>
          </p:nvPr>
        </p:nvSpPr>
        <p:spPr>
          <a:xfrm>
            <a:off x="0" y="642918"/>
            <a:ext cx="9144000" cy="6215082"/>
          </a:xfrm>
        </p:spPr>
        <p:txBody>
          <a:bodyPr>
            <a:normAutofit/>
          </a:bodyPr>
          <a:lstStyle/>
          <a:p>
            <a:pPr algn="l" rtl="0"/>
            <a:endParaRPr lang="en-US" sz="2400" dirty="0" smtClean="0">
              <a:cs typeface="+mj-cs"/>
            </a:endParaRPr>
          </a:p>
          <a:p>
            <a:pPr algn="l" rtl="0">
              <a:buNone/>
            </a:pPr>
            <a:r>
              <a:rPr lang="en-US" sz="2400" dirty="0" smtClean="0">
                <a:cs typeface="+mj-cs"/>
              </a:rPr>
              <a:t>Jaundice which is a mixed or direct reacting </a:t>
            </a:r>
            <a:r>
              <a:rPr lang="en-US" sz="2400" dirty="0" err="1" smtClean="0">
                <a:cs typeface="+mj-cs"/>
              </a:rPr>
              <a:t>hyperbilirubinemia</a:t>
            </a:r>
            <a:endParaRPr lang="en-US" sz="2400" dirty="0" smtClean="0">
              <a:cs typeface="+mj-cs"/>
            </a:endParaRPr>
          </a:p>
          <a:p>
            <a:pPr algn="l" rtl="0"/>
            <a:endParaRPr lang="en-US" sz="2400" dirty="0" smtClean="0">
              <a:cs typeface="+mj-cs"/>
            </a:endParaRPr>
          </a:p>
          <a:p>
            <a:pPr algn="l" rtl="0">
              <a:buNone/>
            </a:pPr>
            <a:r>
              <a:rPr lang="en-US" sz="2400" dirty="0" smtClean="0">
                <a:cs typeface="+mj-cs"/>
              </a:rPr>
              <a:t> </a:t>
            </a:r>
          </a:p>
          <a:p>
            <a:pPr algn="l" rtl="0"/>
            <a:endParaRPr lang="en-US" sz="2400" dirty="0" smtClean="0">
              <a:cs typeface="+mj-cs"/>
            </a:endParaRPr>
          </a:p>
          <a:p>
            <a:pPr algn="l" rtl="0">
              <a:buNone/>
            </a:pPr>
            <a:r>
              <a:rPr lang="en-US" sz="2400" b="1" dirty="0" smtClean="0">
                <a:solidFill>
                  <a:srgbClr val="FFFF00"/>
                </a:solidFill>
              </a:rPr>
              <a:t> </a:t>
            </a:r>
            <a:endParaRPr lang="ar-IQ" sz="2400" b="1" dirty="0" smtClean="0">
              <a:solidFill>
                <a:srgbClr val="FFFF00"/>
              </a:solidFill>
            </a:endParaRPr>
          </a:p>
          <a:p>
            <a:pPr algn="l" rtl="0"/>
            <a:endParaRPr lang="ar-IQ" sz="2400" dirty="0">
              <a:cs typeface="+mj-cs"/>
            </a:endParaRPr>
          </a:p>
        </p:txBody>
      </p:sp>
      <p:pic>
        <p:nvPicPr>
          <p:cNvPr id="4" name="Picture 6" descr="C:\Users\My Document\Desktop\princ_rm_photo_of_person_with_jaundice.jpg"/>
          <p:cNvPicPr>
            <a:picLocks noChangeAspect="1" noChangeArrowheads="1"/>
          </p:cNvPicPr>
          <p:nvPr/>
        </p:nvPicPr>
        <p:blipFill>
          <a:blip r:embed="rId2" cstate="print"/>
          <a:srcRect/>
          <a:stretch>
            <a:fillRect/>
          </a:stretch>
        </p:blipFill>
        <p:spPr bwMode="auto">
          <a:xfrm>
            <a:off x="4722100" y="3068960"/>
            <a:ext cx="4421900" cy="3004741"/>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43618" y="2924944"/>
            <a:ext cx="4453010" cy="30243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4800600" cy="363645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371600" y="3962400"/>
            <a:ext cx="5362222" cy="28956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15333" r="14000" b="15333"/>
          <a:stretch>
            <a:fillRect/>
          </a:stretch>
        </p:blipFill>
        <p:spPr bwMode="auto">
          <a:xfrm>
            <a:off x="6568200" y="381000"/>
            <a:ext cx="2575800" cy="30861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b="1" i="1" dirty="0" smtClean="0">
                <a:solidFill>
                  <a:srgbClr val="FF0000"/>
                </a:solidFill>
                <a:latin typeface="Times New Roman" pitchFamily="18" charset="0"/>
                <a:cs typeface="Times New Roman" pitchFamily="18" charset="0"/>
              </a:rPr>
              <a:t>Treatment of H. pylori-associated ulcers:</a:t>
            </a:r>
            <a:endParaRPr lang="en-US" dirty="0" smtClean="0">
              <a:solidFill>
                <a:srgbClr val="FF0000"/>
              </a:solidFill>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Omeperazole-clarithromycin</a:t>
            </a:r>
            <a:r>
              <a:rPr lang="en-US" sz="2800" dirty="0" smtClean="0">
                <a:latin typeface="Times New Roman" pitchFamily="18" charset="0"/>
                <a:cs typeface="Times New Roman" pitchFamily="18" charset="0"/>
              </a:rPr>
              <a:t>- amoxicillin   or	</a:t>
            </a:r>
          </a:p>
          <a:p>
            <a:pPr algn="l" rtl="0"/>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Omeperazole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metronidazole</a:t>
            </a:r>
            <a:r>
              <a:rPr lang="en-US" sz="2800" dirty="0" smtClean="0">
                <a:latin typeface="Times New Roman" pitchFamily="18" charset="0"/>
                <a:cs typeface="Times New Roman" pitchFamily="18" charset="0"/>
              </a:rPr>
              <a:t>  - amoxicillin  or</a:t>
            </a:r>
          </a:p>
          <a:p>
            <a:pPr algn="l" rtl="0"/>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Omeperazole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clarithromycin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metronidazole</a:t>
            </a:r>
            <a:r>
              <a:rPr lang="en-US" sz="2800" dirty="0" smtClean="0">
                <a:latin typeface="Times New Roman" pitchFamily="18" charset="0"/>
                <a:cs typeface="Times New Roman" pitchFamily="18" charset="0"/>
              </a:rPr>
              <a:t> </a:t>
            </a:r>
          </a:p>
          <a:p>
            <a:pPr algn="l" rtl="0"/>
            <a:endParaRPr lang="en-US" dirty="0" smtClean="0">
              <a:latin typeface="Times New Roman" pitchFamily="18" charset="0"/>
              <a:cs typeface="Times New Roman" pitchFamily="18" charset="0"/>
            </a:endParaRPr>
          </a:p>
          <a:p>
            <a:pPr algn="l" rtl="0">
              <a:buNone/>
            </a:pPr>
            <a:r>
              <a:rPr lang="en-US" dirty="0" smtClean="0">
                <a:solidFill>
                  <a:srgbClr val="00B0F0"/>
                </a:solidFill>
                <a:latin typeface="Times New Roman" pitchFamily="18" charset="0"/>
                <a:cs typeface="Times New Roman" pitchFamily="18" charset="0"/>
              </a:rPr>
              <a:t>The duration of antibiotic therapy is 2 wk and proton pump inhibitor for 1 month</a:t>
            </a:r>
          </a:p>
          <a:p>
            <a:pPr algn="l" rtl="0"/>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rtl="0">
              <a:buNone/>
            </a:pPr>
            <a:r>
              <a:rPr lang="en-US" sz="2800" dirty="0" smtClean="0">
                <a:latin typeface="Times New Roman" pitchFamily="18" charset="0"/>
                <a:cs typeface="Times New Roman" pitchFamily="18" charset="0"/>
              </a:rPr>
              <a:t>A 3-year-old boy presents with a history of difficulty passing stools from 8 months old . His  stooling was normal until solids were introduced at 6 months.  the patient has had frequent abdominal pain and sometimes vomiting . The physical examination often demonstrates a large volume of stool palpated in the suprapubic area , and the rectum is enlarged, and stool is present just beyond the anal verge. </a:t>
            </a:r>
          </a:p>
          <a:p>
            <a:pPr algn="just" rtl="0">
              <a:buNone/>
            </a:pPr>
            <a:endParaRPr lang="en-US" sz="2400" dirty="0" smtClean="0">
              <a:latin typeface="Times New Roman" pitchFamily="18" charset="0"/>
              <a:cs typeface="Times New Roman" pitchFamily="18" charset="0"/>
            </a:endParaRPr>
          </a:p>
          <a:p>
            <a:pPr algn="just" rtl="0">
              <a:buNone/>
            </a:pPr>
            <a:endParaRPr lang="en-US" sz="2400" dirty="0" smtClean="0">
              <a:latin typeface="Times New Roman" pitchFamily="18" charset="0"/>
              <a:cs typeface="Times New Roman" pitchFamily="18" charset="0"/>
            </a:endParaRPr>
          </a:p>
          <a:p>
            <a:pPr algn="just" rtl="0"/>
            <a:r>
              <a:rPr lang="en-US" sz="2800" dirty="0" smtClean="0">
                <a:solidFill>
                  <a:srgbClr val="FFC000"/>
                </a:solidFill>
                <a:latin typeface="Times New Roman" pitchFamily="18" charset="0"/>
                <a:cs typeface="Times New Roman" pitchFamily="18" charset="0"/>
              </a:rPr>
              <a:t>1/ What is the likely diagnosis ?</a:t>
            </a:r>
          </a:p>
          <a:p>
            <a:pPr algn="just" rtl="0"/>
            <a:r>
              <a:rPr lang="en-US" sz="2800" dirty="0" smtClean="0">
                <a:solidFill>
                  <a:srgbClr val="FFC000"/>
                </a:solidFill>
                <a:latin typeface="Times New Roman" pitchFamily="18" charset="0"/>
                <a:cs typeface="Times New Roman" pitchFamily="18" charset="0"/>
              </a:rPr>
              <a:t>2/What initial investigation that might helpful for assessing this patient</a:t>
            </a:r>
          </a:p>
          <a:p>
            <a:pPr algn="just" rtl="0"/>
            <a:r>
              <a:rPr lang="en-US" sz="2800" dirty="0" smtClean="0">
                <a:solidFill>
                  <a:srgbClr val="FFC000"/>
                </a:solidFill>
                <a:latin typeface="Times New Roman" pitchFamily="18" charset="0"/>
                <a:cs typeface="Times New Roman" pitchFamily="18" charset="0"/>
              </a:rPr>
              <a:t>3/ How would you treat him?  </a:t>
            </a:r>
          </a:p>
          <a:p>
            <a:pPr algn="l" rtl="0"/>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b="1" dirty="0" smtClean="0">
                <a:solidFill>
                  <a:srgbClr val="FF0000"/>
                </a:solidFill>
              </a:rPr>
              <a:t>Answer : </a:t>
            </a:r>
            <a:endParaRPr lang="en-US" dirty="0" smtClean="0">
              <a:solidFill>
                <a:srgbClr val="FF0000"/>
              </a:solidFill>
            </a:endParaRPr>
          </a:p>
          <a:p>
            <a:pPr algn="l" rtl="0">
              <a:buNone/>
            </a:pPr>
            <a:r>
              <a:rPr lang="en-US" sz="2800" b="1" dirty="0" smtClean="0">
                <a:solidFill>
                  <a:srgbClr val="FFC000"/>
                </a:solidFill>
                <a:latin typeface="Times New Roman" pitchFamily="18" charset="0"/>
                <a:cs typeface="Times New Roman" pitchFamily="18" charset="0"/>
              </a:rPr>
              <a:t>1/</a:t>
            </a:r>
            <a:r>
              <a:rPr lang="en-US" sz="2800" dirty="0" smtClean="0">
                <a:solidFill>
                  <a:srgbClr val="FFC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Functional constipation (idiopathic constipation)</a:t>
            </a:r>
          </a:p>
          <a:p>
            <a:pPr>
              <a:buNone/>
            </a:pPr>
            <a:endParaRPr lang="en-US" sz="2800" b="1" dirty="0" smtClean="0">
              <a:latin typeface="Times New Roman" pitchFamily="18" charset="0"/>
              <a:cs typeface="Times New Roman" pitchFamily="18" charset="0"/>
            </a:endParaRPr>
          </a:p>
          <a:p>
            <a:pPr algn="l" rtl="0">
              <a:buNone/>
            </a:pPr>
            <a:r>
              <a:rPr lang="en-US" sz="2800" b="1" dirty="0" smtClean="0">
                <a:solidFill>
                  <a:srgbClr val="FFC000"/>
                </a:solidFill>
                <a:latin typeface="Times New Roman" pitchFamily="18" charset="0"/>
                <a:cs typeface="Times New Roman" pitchFamily="18" charset="0"/>
              </a:rPr>
              <a:t>2/</a:t>
            </a:r>
            <a:r>
              <a:rPr lang="en-US" sz="2800" dirty="0" smtClean="0">
                <a:solidFill>
                  <a:srgbClr val="FFC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plain abdominal X-Ray</a:t>
            </a:r>
          </a:p>
          <a:p>
            <a:pPr>
              <a:buNone/>
            </a:pPr>
            <a:endParaRPr lang="en-US" sz="2800" b="1" dirty="0" smtClean="0">
              <a:latin typeface="Times New Roman" pitchFamily="18" charset="0"/>
              <a:cs typeface="Times New Roman" pitchFamily="18" charset="0"/>
            </a:endParaRPr>
          </a:p>
          <a:p>
            <a:endParaRPr lang="ar-IQ" dirty="0"/>
          </a:p>
        </p:txBody>
      </p:sp>
      <p:pic>
        <p:nvPicPr>
          <p:cNvPr id="4" name="Picture 3"/>
          <p:cNvPicPr>
            <a:picLocks noChangeAspect="1" noChangeArrowheads="1"/>
          </p:cNvPicPr>
          <p:nvPr/>
        </p:nvPicPr>
        <p:blipFill>
          <a:blip r:embed="rId2" cstate="print"/>
          <a:srcRect/>
          <a:stretch>
            <a:fillRect/>
          </a:stretch>
        </p:blipFill>
        <p:spPr bwMode="auto">
          <a:xfrm>
            <a:off x="4142998" y="1295400"/>
            <a:ext cx="5001002"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sz="2800" b="1" dirty="0" smtClean="0">
                <a:solidFill>
                  <a:srgbClr val="FFC000"/>
                </a:solidFill>
                <a:latin typeface="Times New Roman" pitchFamily="18" charset="0"/>
                <a:cs typeface="Times New Roman" pitchFamily="18" charset="0"/>
              </a:rPr>
              <a:t>3/ treatment </a:t>
            </a:r>
          </a:p>
          <a:p>
            <a:pPr algn="l" rtl="0">
              <a:buNone/>
            </a:pPr>
            <a:r>
              <a:rPr lang="en-US" sz="2800" b="1"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  Reassuring the parents that the situation will improve</a:t>
            </a:r>
          </a:p>
          <a:p>
            <a:pPr algn="l" rtl="0">
              <a:buNone/>
            </a:pPr>
            <a:endParaRPr lang="en-US" sz="2800" b="1" dirty="0" smtClean="0">
              <a:latin typeface="Times New Roman" pitchFamily="18" charset="0"/>
              <a:cs typeface="Times New Roman" pitchFamily="18" charset="0"/>
            </a:endParaRPr>
          </a:p>
          <a:p>
            <a:pPr algn="l" rtl="0">
              <a:buNone/>
            </a:pPr>
            <a:r>
              <a:rPr lang="en-US" sz="2800" b="1" dirty="0" smtClean="0">
                <a:latin typeface="Times New Roman" pitchFamily="18" charset="0"/>
                <a:cs typeface="Times New Roman" pitchFamily="18" charset="0"/>
              </a:rPr>
              <a:t>b.</a:t>
            </a:r>
            <a:r>
              <a:rPr lang="en-US" sz="2800" dirty="0" smtClean="0">
                <a:latin typeface="Times New Roman" pitchFamily="18" charset="0"/>
                <a:cs typeface="Times New Roman" pitchFamily="18" charset="0"/>
              </a:rPr>
              <a:t> Relief impaction if present by pediatric enema 1-2/day and Once the large  intestine is empty, oral laxatives should be prescribed.</a:t>
            </a:r>
          </a:p>
          <a:p>
            <a:pPr algn="l" rtl="0">
              <a:buNone/>
            </a:pPr>
            <a:endParaRPr lang="en-US" sz="2800" b="1" dirty="0" smtClean="0">
              <a:latin typeface="Times New Roman" pitchFamily="18" charset="0"/>
              <a:cs typeface="Times New Roman" pitchFamily="18" charset="0"/>
            </a:endParaRPr>
          </a:p>
          <a:p>
            <a:pPr algn="l" rtl="0">
              <a:buNone/>
            </a:pPr>
            <a:r>
              <a:rPr lang="en-US" sz="2800" b="1" dirty="0" smtClean="0">
                <a:latin typeface="Times New Roman" pitchFamily="18" charset="0"/>
                <a:cs typeface="Times New Roman" pitchFamily="18" charset="0"/>
              </a:rPr>
              <a:t>c.</a:t>
            </a:r>
            <a:r>
              <a:rPr lang="en-US" sz="2800" dirty="0" smtClean="0">
                <a:latin typeface="Times New Roman" pitchFamily="18" charset="0"/>
                <a:cs typeface="Times New Roman" pitchFamily="18" charset="0"/>
              </a:rPr>
              <a:t> Softening of the stool as maintenance medications. until a regular bowel pattern has been established </a:t>
            </a:r>
          </a:p>
          <a:p>
            <a:pPr algn="l" rtl="0">
              <a:buNone/>
            </a:pPr>
            <a:endParaRPr lang="en-US" sz="2800" b="1" dirty="0" smtClean="0">
              <a:latin typeface="Times New Roman" pitchFamily="18" charset="0"/>
              <a:cs typeface="Times New Roman" pitchFamily="18" charset="0"/>
            </a:endParaRPr>
          </a:p>
          <a:p>
            <a:pPr algn="l" rtl="0">
              <a:buNone/>
            </a:pPr>
            <a:r>
              <a:rPr lang="en-US" sz="2800" b="1" dirty="0" smtClean="0">
                <a:latin typeface="Times New Roman" pitchFamily="18" charset="0"/>
                <a:cs typeface="Times New Roman" pitchFamily="18" charset="0"/>
              </a:rPr>
              <a:t>d</a:t>
            </a:r>
            <a:r>
              <a:rPr lang="en-US" sz="2800" dirty="0" smtClean="0">
                <a:latin typeface="Times New Roman" pitchFamily="18" charset="0"/>
                <a:cs typeface="Times New Roman" pitchFamily="18" charset="0"/>
              </a:rPr>
              <a:t>. Regular bowel training program</a:t>
            </a:r>
          </a:p>
          <a:p>
            <a:pPr algn="l" rtl="0">
              <a:buNone/>
            </a:pPr>
            <a:endParaRPr lang="en-US" sz="2800" b="1" dirty="0" smtClean="0">
              <a:latin typeface="Times New Roman" pitchFamily="18" charset="0"/>
              <a:cs typeface="Times New Roman" pitchFamily="18" charset="0"/>
            </a:endParaRPr>
          </a:p>
          <a:p>
            <a:pPr algn="l" rtl="0">
              <a:buNone/>
            </a:pPr>
            <a:r>
              <a:rPr lang="en-US" sz="2800" b="1" dirty="0"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 Drink plenty of fluid and to eat a good balanced diet containing fruit and vegetables </a:t>
            </a:r>
          </a:p>
          <a:p>
            <a:endParaRPr lang="ar-IQ"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2400" b="1" dirty="0" smtClean="0">
                <a:solidFill>
                  <a:srgbClr val="FF0000"/>
                </a:solidFill>
                <a:latin typeface="Times New Roman" pitchFamily="18" charset="0"/>
                <a:cs typeface="Times New Roman" pitchFamily="18" charset="0"/>
              </a:rPr>
              <a:t>FUNCTIONAL CONSTIPATION (FC) / idiopathic constipation</a:t>
            </a:r>
            <a:endParaRPr lang="en-US" sz="2400" dirty="0" smtClean="0">
              <a:solidFill>
                <a:srgbClr val="FF0000"/>
              </a:solidFill>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Delay or difficulty in defecation that present for 2 wk or longer. Constipation typically starts after the neonatal period. </a:t>
            </a:r>
          </a:p>
          <a:p>
            <a:pPr algn="l" rtl="0"/>
            <a:endParaRPr lang="en-US" sz="2800" dirty="0" smtClean="0">
              <a:latin typeface="Times New Roman" pitchFamily="18" charset="0"/>
              <a:cs typeface="Times New Roman" pitchFamily="18" charset="0"/>
            </a:endParaRPr>
          </a:p>
          <a:p>
            <a:pPr algn="l" rtl="0"/>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The child is usually otherwise well although abdominal pain and occasionally nausea and vomiting may be present . </a:t>
            </a:r>
          </a:p>
          <a:p>
            <a:pPr algn="l" rtl="0"/>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A child with FC may have leakage of fecal liquid around the hard compacted stools in the dilated rectum causing </a:t>
            </a:r>
            <a:r>
              <a:rPr lang="en-US" sz="2800" b="1" i="1" dirty="0" smtClean="0">
                <a:latin typeface="Times New Roman" pitchFamily="18" charset="0"/>
                <a:cs typeface="Times New Roman" pitchFamily="18" charset="0"/>
              </a:rPr>
              <a:t>soiling</a:t>
            </a:r>
            <a:r>
              <a:rPr lang="en-US" sz="2800" dirty="0" smtClean="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r>
              <a:rPr lang="en-US" sz="2800" dirty="0" smtClean="0">
                <a:latin typeface="Times New Roman" pitchFamily="18" charset="0"/>
                <a:cs typeface="Times New Roman" pitchFamily="18" charset="0"/>
              </a:rPr>
              <a:t>Rectal examination to exclude underlying anatomic abnormalities that might account for the constipation</a:t>
            </a:r>
          </a:p>
          <a:p>
            <a:pPr algn="l" rtl="0"/>
            <a:endParaRPr lang="en-US" sz="2800" dirty="0" smtClean="0">
              <a:latin typeface="Times New Roman" pitchFamily="18" charset="0"/>
              <a:cs typeface="Times New Roman" pitchFamily="18" charset="0"/>
            </a:endParaRPr>
          </a:p>
          <a:p>
            <a:pPr algn="l" rtl="0"/>
            <a:r>
              <a:rPr lang="en-US" sz="2800" dirty="0" smtClean="0">
                <a:solidFill>
                  <a:schemeClr val="tx2">
                    <a:lumMod val="60000"/>
                    <a:lumOff val="40000"/>
                  </a:schemeClr>
                </a:solidFill>
                <a:latin typeface="Times New Roman" pitchFamily="18" charset="0"/>
                <a:cs typeface="Times New Roman" pitchFamily="18" charset="0"/>
              </a:rPr>
              <a:t>Rectal examination </a:t>
            </a:r>
            <a:r>
              <a:rPr lang="en-US" sz="2800" dirty="0" smtClean="0">
                <a:latin typeface="Times New Roman" pitchFamily="18" charset="0"/>
                <a:cs typeface="Times New Roman" pitchFamily="18" charset="0"/>
              </a:rPr>
              <a:t>: the rectum is generally enlarged, and stool is present just beyond the anal verge (dilated rectal vault filled with stool). </a:t>
            </a:r>
          </a:p>
          <a:p>
            <a:pPr algn="l" rtl="0"/>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Following the digital examination, the infant may have a gush of liquid stool, because the functional obstruction has transiently been relieved. </a:t>
            </a:r>
          </a:p>
          <a:p>
            <a:pPr algn="l" rtl="0"/>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The physical examination often demonstrates a large volume of stool palpated in the suprapubic area..</a:t>
            </a:r>
          </a:p>
          <a:p>
            <a:pPr algn="l" rtl="0"/>
            <a:endParaRPr lang="ar-IQ" dirty="0" smtClean="0"/>
          </a:p>
          <a:p>
            <a:endParaRPr lang="ar-IQ"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r>
              <a:rPr lang="en-US" sz="2800" dirty="0" smtClean="0">
                <a:solidFill>
                  <a:srgbClr val="FF0000"/>
                </a:solidFill>
                <a:latin typeface="Times New Roman" pitchFamily="18" charset="0"/>
                <a:cs typeface="Times New Roman" pitchFamily="18" charset="0"/>
              </a:rPr>
              <a:t>Warning sign (indicate pathological reason of constipation ) </a:t>
            </a:r>
          </a:p>
          <a:p>
            <a:pPr algn="l" rtl="0"/>
            <a:endParaRPr lang="en-US" sz="2800" dirty="0" smtClean="0">
              <a:latin typeface="Times New Roman" pitchFamily="18" charset="0"/>
              <a:cs typeface="Times New Roman" pitchFamily="18" charset="0"/>
            </a:endParaRPr>
          </a:p>
          <a:p>
            <a:pPr lvl="0" algn="l" rtl="0"/>
            <a:r>
              <a:rPr lang="en-US" sz="2800" dirty="0" smtClean="0">
                <a:latin typeface="Times New Roman" pitchFamily="18" charset="0"/>
                <a:cs typeface="Times New Roman" pitchFamily="18" charset="0"/>
              </a:rPr>
              <a:t>failure to thrive, weight loss</a:t>
            </a:r>
          </a:p>
          <a:p>
            <a:pPr lvl="0" algn="l" rtl="0"/>
            <a:r>
              <a:rPr lang="en-US" sz="2800" dirty="0" smtClean="0">
                <a:latin typeface="Times New Roman" pitchFamily="18" charset="0"/>
                <a:cs typeface="Times New Roman" pitchFamily="18" charset="0"/>
              </a:rPr>
              <a:t>abdominal pain, or distension</a:t>
            </a:r>
          </a:p>
          <a:p>
            <a:pPr lvl="0" algn="l" rtl="0"/>
            <a:r>
              <a:rPr lang="en-US" sz="2800" dirty="0" smtClean="0">
                <a:latin typeface="Times New Roman" pitchFamily="18" charset="0"/>
                <a:cs typeface="Times New Roman" pitchFamily="18" charset="0"/>
              </a:rPr>
              <a:t>Vomiting</a:t>
            </a:r>
          </a:p>
          <a:p>
            <a:pPr lvl="0" algn="l" rtl="0"/>
            <a:r>
              <a:rPr lang="en-US" sz="2800" dirty="0" smtClean="0">
                <a:latin typeface="Times New Roman" pitchFamily="18" charset="0"/>
                <a:cs typeface="Times New Roman" pitchFamily="18" charset="0"/>
              </a:rPr>
              <a:t>persistent anal fissure or fistula.</a:t>
            </a:r>
          </a:p>
          <a:p>
            <a:pPr lvl="0" algn="l" rtl="0"/>
            <a:r>
              <a:rPr lang="en-US" sz="2800" dirty="0" smtClean="0">
                <a:latin typeface="Times New Roman" pitchFamily="18" charset="0"/>
                <a:cs typeface="Times New Roman" pitchFamily="18" charset="0"/>
              </a:rPr>
              <a:t>Empty rectum</a:t>
            </a:r>
          </a:p>
          <a:p>
            <a:pPr lvl="0" algn="l" rtl="0"/>
            <a:r>
              <a:rPr lang="en-US" sz="2800" dirty="0" smtClean="0">
                <a:latin typeface="Times New Roman" pitchFamily="18" charset="0"/>
                <a:cs typeface="Times New Roman" pitchFamily="18" charset="0"/>
              </a:rPr>
              <a:t>no soiling</a:t>
            </a:r>
          </a:p>
          <a:p>
            <a:pPr lvl="0" algn="l" rtl="0"/>
            <a:r>
              <a:rPr lang="en-US" sz="2800" dirty="0" smtClean="0">
                <a:latin typeface="Times New Roman" pitchFamily="18" charset="0"/>
                <a:cs typeface="Times New Roman" pitchFamily="18" charset="0"/>
              </a:rPr>
              <a:t>Present from neonatal period </a:t>
            </a:r>
          </a:p>
          <a:p>
            <a:pPr algn="l" rtl="0">
              <a:spcBef>
                <a:spcPct val="50000"/>
              </a:spcBef>
              <a:buClr>
                <a:srgbClr val="990033"/>
              </a:buClr>
              <a:buFont typeface="Wingdings" pitchFamily="2" charset="2"/>
              <a:buChar char="v"/>
            </a:pPr>
            <a:endParaRPr lang="en-US" altLang="ko-KR" dirty="0" smtClean="0"/>
          </a:p>
          <a:p>
            <a:pPr algn="l" rtl="0"/>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76800" cy="838200"/>
          </a:xfrm>
        </p:spPr>
        <p:txBody>
          <a:bodyPr>
            <a:normAutofit/>
          </a:bodyPr>
          <a:lstStyle/>
          <a:p>
            <a:pPr algn="l"/>
            <a:r>
              <a:rPr lang="en-US" sz="3200" dirty="0" smtClean="0">
                <a:solidFill>
                  <a:srgbClr val="FFC000"/>
                </a:solidFill>
                <a:latin typeface="Times New Roman" pitchFamily="18" charset="0"/>
                <a:cs typeface="Times New Roman" pitchFamily="18" charset="0"/>
              </a:rPr>
              <a:t>Diagnosis </a:t>
            </a:r>
            <a:endParaRPr lang="ar-IQ" sz="3200" dirty="0">
              <a:solidFill>
                <a:srgbClr val="FFC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normAutofit fontScale="92500"/>
          </a:bodyPr>
          <a:lstStyle/>
          <a:p>
            <a:pPr algn="l" rtl="0">
              <a:spcBef>
                <a:spcPct val="50000"/>
              </a:spcBef>
              <a:buClr>
                <a:srgbClr val="990033"/>
              </a:buClr>
              <a:buFont typeface="Wingdings" pitchFamily="2" charset="2"/>
              <a:buChar char="v"/>
            </a:pPr>
            <a:r>
              <a:rPr lang="en-US" altLang="ko-KR" sz="2800" dirty="0" smtClean="0">
                <a:latin typeface="Times New Roman" pitchFamily="18" charset="0"/>
                <a:cs typeface="Times New Roman" pitchFamily="18" charset="0"/>
              </a:rPr>
              <a:t>History . Full physical , </a:t>
            </a:r>
            <a:r>
              <a:rPr lang="en-US" altLang="ko-KR" sz="2800" dirty="0" err="1" smtClean="0">
                <a:latin typeface="Times New Roman" pitchFamily="18" charset="0"/>
                <a:cs typeface="Times New Roman" pitchFamily="18" charset="0"/>
              </a:rPr>
              <a:t>peri</a:t>
            </a:r>
            <a:r>
              <a:rPr lang="en-US" altLang="ko-KR" sz="2800" dirty="0" smtClean="0">
                <a:latin typeface="Times New Roman" pitchFamily="18" charset="0"/>
                <a:cs typeface="Times New Roman" pitchFamily="18" charset="0"/>
              </a:rPr>
              <a:t>-anal, and rectal examination.</a:t>
            </a:r>
          </a:p>
          <a:p>
            <a:pPr algn="l" rtl="0">
              <a:spcBef>
                <a:spcPct val="50000"/>
              </a:spcBef>
              <a:buClr>
                <a:srgbClr val="990033"/>
              </a:buClr>
              <a:buFont typeface="Wingdings" pitchFamily="2" charset="2"/>
              <a:buChar char="v"/>
            </a:pPr>
            <a:endParaRPr lang="en-US" sz="2800" dirty="0" smtClean="0">
              <a:latin typeface="Times New Roman" pitchFamily="18" charset="0"/>
              <a:cs typeface="Times New Roman" pitchFamily="18" charset="0"/>
            </a:endParaRPr>
          </a:p>
          <a:p>
            <a:pPr algn="l" rtl="0">
              <a:spcBef>
                <a:spcPct val="50000"/>
              </a:spcBef>
              <a:buClr>
                <a:srgbClr val="990033"/>
              </a:buClr>
              <a:buFont typeface="Wingdings" pitchFamily="2" charset="2"/>
              <a:buChar char="v"/>
            </a:pPr>
            <a:r>
              <a:rPr lang="en-US" sz="2800" dirty="0" smtClean="0">
                <a:latin typeface="Times New Roman" pitchFamily="18" charset="0"/>
                <a:cs typeface="Times New Roman" pitchFamily="18" charset="0"/>
              </a:rPr>
              <a:t>Children with no evidence of abnormalities on physical examination  rarely require radiologic evaluation</a:t>
            </a:r>
            <a:endParaRPr lang="en-US" altLang="ko-KR" sz="2800" dirty="0" smtClean="0">
              <a:latin typeface="Times New Roman" pitchFamily="18" charset="0"/>
              <a:cs typeface="Times New Roman" pitchFamily="18" charset="0"/>
            </a:endParaRPr>
          </a:p>
          <a:p>
            <a:pPr algn="l" rtl="0">
              <a:spcBef>
                <a:spcPct val="50000"/>
              </a:spcBef>
              <a:buClr>
                <a:srgbClr val="990033"/>
              </a:buClr>
              <a:buFont typeface="Wingdings" pitchFamily="2" charset="2"/>
              <a:buChar char="v"/>
            </a:pPr>
            <a:endParaRPr lang="en-US" altLang="ko-KR" sz="2800" dirty="0" smtClean="0">
              <a:latin typeface="Times New Roman" pitchFamily="18" charset="0"/>
              <a:cs typeface="Times New Roman" pitchFamily="18" charset="0"/>
            </a:endParaRPr>
          </a:p>
          <a:p>
            <a:pPr algn="l" rtl="0">
              <a:spcBef>
                <a:spcPct val="50000"/>
              </a:spcBef>
              <a:buClr>
                <a:srgbClr val="990033"/>
              </a:buClr>
              <a:buFont typeface="Wingdings" pitchFamily="2" charset="2"/>
              <a:buChar char="v"/>
            </a:pPr>
            <a:r>
              <a:rPr lang="en-US" altLang="ko-KR" sz="2800" dirty="0" smtClean="0">
                <a:latin typeface="Times New Roman" pitchFamily="18" charset="0"/>
                <a:cs typeface="Times New Roman" pitchFamily="18" charset="0"/>
              </a:rPr>
              <a:t>If suspect </a:t>
            </a:r>
            <a:r>
              <a:rPr lang="en-US" altLang="ko-KR" sz="2800" dirty="0" err="1" smtClean="0">
                <a:latin typeface="Times New Roman" pitchFamily="18" charset="0"/>
                <a:cs typeface="Times New Roman" pitchFamily="18" charset="0"/>
              </a:rPr>
              <a:t>Hirschsprung’s</a:t>
            </a:r>
            <a:r>
              <a:rPr lang="en-US" altLang="ko-KR" sz="2800" dirty="0" smtClean="0">
                <a:latin typeface="Times New Roman" pitchFamily="18" charset="0"/>
                <a:cs typeface="Times New Roman" pitchFamily="18" charset="0"/>
              </a:rPr>
              <a:t> disease then do rectal biopsy</a:t>
            </a:r>
          </a:p>
          <a:p>
            <a:pPr algn="l" rtl="0">
              <a:spcBef>
                <a:spcPct val="50000"/>
              </a:spcBef>
              <a:buClr>
                <a:srgbClr val="990033"/>
              </a:buClr>
              <a:buFont typeface="Wingdings" pitchFamily="2" charset="2"/>
              <a:buChar char="v"/>
            </a:pPr>
            <a:endParaRPr lang="en-US" sz="2800" dirty="0" smtClean="0">
              <a:latin typeface="Times New Roman" pitchFamily="18" charset="0"/>
              <a:cs typeface="Times New Roman" pitchFamily="18" charset="0"/>
            </a:endParaRPr>
          </a:p>
          <a:p>
            <a:pPr algn="l" rtl="0">
              <a:spcBef>
                <a:spcPct val="50000"/>
              </a:spcBef>
              <a:buClr>
                <a:srgbClr val="990033"/>
              </a:buClr>
              <a:buFont typeface="Wingdings" pitchFamily="2" charset="2"/>
              <a:buChar char="v"/>
            </a:pPr>
            <a:r>
              <a:rPr lang="en-US" sz="2800" dirty="0" smtClean="0">
                <a:latin typeface="Times New Roman" pitchFamily="18" charset="0"/>
                <a:cs typeface="Times New Roman" pitchFamily="18" charset="0"/>
              </a:rPr>
              <a:t>Selected children may benefit from :</a:t>
            </a:r>
          </a:p>
          <a:p>
            <a:pPr lvl="0" algn="l" rtl="0"/>
            <a:r>
              <a:rPr lang="en-US" sz="2800" dirty="0" smtClean="0">
                <a:latin typeface="Times New Roman" pitchFamily="18" charset="0"/>
                <a:cs typeface="Times New Roman" pitchFamily="18" charset="0"/>
              </a:rPr>
              <a:t>MRI of the spine to identify an </a:t>
            </a:r>
            <a:r>
              <a:rPr lang="en-US" sz="2800" dirty="0" err="1" smtClean="0">
                <a:latin typeface="Times New Roman" pitchFamily="18" charset="0"/>
                <a:cs typeface="Times New Roman" pitchFamily="18" charset="0"/>
              </a:rPr>
              <a:t>intraspinal</a:t>
            </a:r>
            <a:r>
              <a:rPr lang="en-US" sz="2800" dirty="0" smtClean="0">
                <a:latin typeface="Times New Roman" pitchFamily="18" charset="0"/>
                <a:cs typeface="Times New Roman" pitchFamily="18" charset="0"/>
              </a:rPr>
              <a:t> lesion . </a:t>
            </a:r>
          </a:p>
          <a:p>
            <a:pPr lvl="0" algn="l" rtl="0"/>
            <a:r>
              <a:rPr lang="en-US" sz="2800" dirty="0" smtClean="0">
                <a:latin typeface="Times New Roman" pitchFamily="18" charset="0"/>
                <a:cs typeface="Times New Roman" pitchFamily="18" charset="0"/>
              </a:rPr>
              <a:t>Motility studies : </a:t>
            </a:r>
            <a:r>
              <a:rPr lang="en-US" sz="2800" dirty="0" err="1" smtClean="0">
                <a:latin typeface="Times New Roman" pitchFamily="18" charset="0"/>
                <a:cs typeface="Times New Roman" pitchFamily="18" charset="0"/>
              </a:rPr>
              <a:t>myopathy</a:t>
            </a:r>
            <a:r>
              <a:rPr lang="en-US" sz="2800" dirty="0" smtClean="0">
                <a:latin typeface="Times New Roman" pitchFamily="18" charset="0"/>
                <a:cs typeface="Times New Roman" pitchFamily="18" charset="0"/>
              </a:rPr>
              <a:t> or neuropathic bowel abnormalities </a:t>
            </a:r>
          </a:p>
          <a:p>
            <a:pPr lvl="0" algn="l" rtl="0"/>
            <a:r>
              <a:rPr lang="en-US" sz="2800" dirty="0" smtClean="0">
                <a:latin typeface="Times New Roman" pitchFamily="18" charset="0"/>
                <a:cs typeface="Times New Roman" pitchFamily="18" charset="0"/>
              </a:rPr>
              <a:t>Barium enema to identify structural abnormalities. </a:t>
            </a:r>
          </a:p>
          <a:p>
            <a:endParaRPr lang="ar-IQ"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a:xfrm>
            <a:off x="348613" y="381000"/>
            <a:ext cx="8795387" cy="57912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t="23561" r="47368" b="13281"/>
          <a:stretch>
            <a:fillRect/>
          </a:stretch>
        </p:blipFill>
        <p:spPr bwMode="auto">
          <a:xfrm>
            <a:off x="3500430" y="3969289"/>
            <a:ext cx="3209699" cy="2888711"/>
          </a:xfrm>
          <a:prstGeom prst="rect">
            <a:avLst/>
          </a:prstGeom>
          <a:noFill/>
          <a:ln w="9525">
            <a:noFill/>
            <a:miter lim="800000"/>
            <a:headEnd/>
            <a:tailEnd/>
          </a:ln>
          <a:effectLst/>
        </p:spPr>
      </p:pic>
      <p:pic>
        <p:nvPicPr>
          <p:cNvPr id="5" name="Picture 2" descr="C:\Users\My Document\Desktop\yellow_urine.jpg"/>
          <p:cNvPicPr>
            <a:picLocks noChangeAspect="1" noChangeArrowheads="1"/>
          </p:cNvPicPr>
          <p:nvPr/>
        </p:nvPicPr>
        <p:blipFill>
          <a:blip r:embed="rId3" cstate="print"/>
          <a:srcRect/>
          <a:stretch>
            <a:fillRect/>
          </a:stretch>
        </p:blipFill>
        <p:spPr bwMode="auto">
          <a:xfrm>
            <a:off x="7143768" y="500042"/>
            <a:ext cx="2000232" cy="3080358"/>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4000496" y="714356"/>
            <a:ext cx="2643187" cy="2643187"/>
          </a:xfrm>
          <a:prstGeom prst="rect">
            <a:avLst/>
          </a:prstGeom>
          <a:noFill/>
          <a:ln w="9525">
            <a:noFill/>
            <a:miter lim="800000"/>
            <a:headEnd/>
            <a:tailEnd/>
          </a:ln>
          <a:effectLst/>
        </p:spPr>
      </p:pic>
      <p:sp>
        <p:nvSpPr>
          <p:cNvPr id="7" name="Rectangle 6"/>
          <p:cNvSpPr/>
          <p:nvPr/>
        </p:nvSpPr>
        <p:spPr>
          <a:xfrm>
            <a:off x="7572396" y="0"/>
            <a:ext cx="1210588" cy="461665"/>
          </a:xfrm>
          <a:prstGeom prst="rect">
            <a:avLst/>
          </a:prstGeom>
        </p:spPr>
        <p:txBody>
          <a:bodyPr wrap="none">
            <a:spAutoFit/>
          </a:bodyPr>
          <a:lstStyle/>
          <a:p>
            <a:r>
              <a:rPr lang="en-US" sz="2400" b="1" dirty="0" smtClean="0">
                <a:solidFill>
                  <a:srgbClr val="FFFF00"/>
                </a:solidFill>
              </a:rPr>
              <a:t>normal</a:t>
            </a:r>
            <a:endParaRPr lang="ar-IQ" sz="2400" b="1" dirty="0">
              <a:solidFill>
                <a:srgbClr val="FFFF00"/>
              </a:solidFill>
            </a:endParaRPr>
          </a:p>
        </p:txBody>
      </p:sp>
      <p:sp>
        <p:nvSpPr>
          <p:cNvPr id="8" name="Rectangle 7"/>
          <p:cNvSpPr/>
          <p:nvPr/>
        </p:nvSpPr>
        <p:spPr>
          <a:xfrm>
            <a:off x="4161631" y="214290"/>
            <a:ext cx="1620957" cy="461665"/>
          </a:xfrm>
          <a:prstGeom prst="rect">
            <a:avLst/>
          </a:prstGeom>
        </p:spPr>
        <p:txBody>
          <a:bodyPr wrap="none">
            <a:spAutoFit/>
          </a:bodyPr>
          <a:lstStyle/>
          <a:p>
            <a:r>
              <a:rPr lang="en-US" sz="2400" b="1" dirty="0" smtClean="0">
                <a:solidFill>
                  <a:srgbClr val="FFFF00"/>
                </a:solidFill>
              </a:rPr>
              <a:t>Abnormal</a:t>
            </a:r>
            <a:endParaRPr lang="ar-IQ" sz="2400" b="1" dirty="0">
              <a:solidFill>
                <a:srgbClr val="FFFF00"/>
              </a:solidFill>
            </a:endParaRPr>
          </a:p>
        </p:txBody>
      </p:sp>
      <p:sp>
        <p:nvSpPr>
          <p:cNvPr id="9" name="Rectangle 8"/>
          <p:cNvSpPr/>
          <p:nvPr/>
        </p:nvSpPr>
        <p:spPr>
          <a:xfrm>
            <a:off x="0" y="428604"/>
            <a:ext cx="3714744" cy="461665"/>
          </a:xfrm>
          <a:prstGeom prst="rect">
            <a:avLst/>
          </a:prstGeom>
        </p:spPr>
        <p:txBody>
          <a:bodyPr wrap="square">
            <a:spAutoFit/>
          </a:bodyPr>
          <a:lstStyle/>
          <a:p>
            <a:pPr algn="l" rtl="0">
              <a:buFont typeface="Arial" pitchFamily="34" charset="0"/>
              <a:buChar char="•"/>
            </a:pPr>
            <a:r>
              <a:rPr lang="en-US" sz="2400" dirty="0" smtClean="0"/>
              <a:t>  Deep color urine</a:t>
            </a:r>
            <a:endParaRPr lang="en-US" sz="2400" dirty="0"/>
          </a:p>
        </p:txBody>
      </p:sp>
      <p:sp>
        <p:nvSpPr>
          <p:cNvPr id="10" name="Rectangle 9"/>
          <p:cNvSpPr/>
          <p:nvPr/>
        </p:nvSpPr>
        <p:spPr>
          <a:xfrm>
            <a:off x="0" y="4357694"/>
            <a:ext cx="2786050" cy="830997"/>
          </a:xfrm>
          <a:prstGeom prst="rect">
            <a:avLst/>
          </a:prstGeom>
        </p:spPr>
        <p:txBody>
          <a:bodyPr wrap="square">
            <a:spAutoFit/>
          </a:bodyPr>
          <a:lstStyle/>
          <a:p>
            <a:pPr algn="l" rtl="0">
              <a:buFont typeface="Arial" pitchFamily="34" charset="0"/>
              <a:buChar char="•"/>
            </a:pPr>
            <a:r>
              <a:rPr lang="en-US" sz="2400" dirty="0" smtClean="0">
                <a:latin typeface="Times New Roman" pitchFamily="18" charset="0"/>
                <a:cs typeface="Times New Roman" pitchFamily="18" charset="0"/>
              </a:rPr>
              <a:t> Clay color stool in </a:t>
            </a:r>
          </a:p>
          <a:p>
            <a:pPr algn="l" rtl="0"/>
            <a:r>
              <a:rPr lang="en-US" sz="2400" dirty="0" err="1" smtClean="0">
                <a:latin typeface="Times New Roman" pitchFamily="18" charset="0"/>
                <a:cs typeface="Times New Roman" pitchFamily="18" charset="0"/>
              </a:rPr>
              <a:t>cholistatic</a:t>
            </a:r>
            <a:r>
              <a:rPr lang="en-US" sz="2400" dirty="0" smtClean="0">
                <a:latin typeface="Times New Roman" pitchFamily="18" charset="0"/>
                <a:cs typeface="Times New Roman" pitchFamily="18" charset="0"/>
              </a:rPr>
              <a:t> phase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txBody>
          <a:bodyPr/>
          <a:lstStyle/>
          <a:p>
            <a:pPr algn="l" rtl="0" eaLnBrk="1" hangingPunct="1">
              <a:buFont typeface="Wingdings 2" pitchFamily="18" charset="2"/>
              <a:buNone/>
            </a:pPr>
            <a:r>
              <a:rPr lang="en-AU" sz="3200" b="1" dirty="0" smtClean="0">
                <a:latin typeface="Calibri" pitchFamily="34" charset="0"/>
                <a:cs typeface="Tahoma" pitchFamily="34" charset="0"/>
              </a:rPr>
              <a:t> </a:t>
            </a:r>
          </a:p>
          <a:p>
            <a:pPr algn="l" rtl="0" eaLnBrk="1" hangingPunct="1">
              <a:buFont typeface="Wingdings 2" pitchFamily="18" charset="2"/>
              <a:buNone/>
            </a:pPr>
            <a:endParaRPr lang="en-AU" sz="3200" b="1" dirty="0" smtClean="0">
              <a:solidFill>
                <a:srgbClr val="00B0F0"/>
              </a:solidFill>
              <a:latin typeface="Calibri" pitchFamily="34" charset="0"/>
              <a:cs typeface="Tahoma" pitchFamily="34" charset="0"/>
            </a:endParaRPr>
          </a:p>
          <a:p>
            <a:pPr algn="l" rtl="0" eaLnBrk="1" hangingPunct="1">
              <a:buFont typeface="Wingdings 2" pitchFamily="18" charset="2"/>
              <a:buNone/>
            </a:pPr>
            <a:r>
              <a:rPr lang="en-AU" sz="3200" b="1" dirty="0" smtClean="0">
                <a:solidFill>
                  <a:srgbClr val="00B0F0"/>
                </a:solidFill>
                <a:latin typeface="Calibri" pitchFamily="34" charset="0"/>
                <a:cs typeface="Tahoma" pitchFamily="34" charset="0"/>
              </a:rPr>
              <a:t>Definition :</a:t>
            </a:r>
          </a:p>
          <a:p>
            <a:pPr algn="l" rtl="0" eaLnBrk="1" hangingPunct="1">
              <a:buFont typeface="Wingdings 2" pitchFamily="18" charset="2"/>
              <a:buNone/>
            </a:pPr>
            <a:endParaRPr lang="en-AU" sz="3200" b="1" dirty="0" smtClean="0">
              <a:latin typeface="Calibri" pitchFamily="34" charset="0"/>
              <a:cs typeface="Tahoma" pitchFamily="34" charset="0"/>
            </a:endParaRPr>
          </a:p>
          <a:p>
            <a:pPr lvl="2" algn="l" rtl="0" eaLnBrk="1" hangingPunct="1">
              <a:buSzPct val="140000"/>
            </a:pPr>
            <a:r>
              <a:rPr lang="en-US" sz="2800" dirty="0" smtClean="0">
                <a:latin typeface="Arial" pitchFamily="34" charset="0"/>
                <a:cs typeface="Arial" pitchFamily="34" charset="0"/>
              </a:rPr>
              <a:t>Pain occurring at least monthly (at least 3 episodes of pain ) for 3 consecutive months</a:t>
            </a:r>
          </a:p>
          <a:p>
            <a:pPr lvl="2" algn="l" rtl="0" eaLnBrk="1" hangingPunct="1">
              <a:buSzPct val="140000"/>
              <a:buFont typeface="Wingdings 2" pitchFamily="18" charset="2"/>
              <a:buNone/>
            </a:pPr>
            <a:endParaRPr lang="en-AU" sz="2800" dirty="0" smtClean="0">
              <a:latin typeface="Arial" pitchFamily="34" charset="0"/>
              <a:cs typeface="Arial" pitchFamily="34" charset="0"/>
            </a:endParaRPr>
          </a:p>
          <a:p>
            <a:pPr lvl="2" algn="l" rtl="0" eaLnBrk="1" hangingPunct="1">
              <a:buSzPct val="140000"/>
            </a:pPr>
            <a:r>
              <a:rPr lang="en-AU" sz="2800" dirty="0" smtClean="0">
                <a:latin typeface="Arial" pitchFamily="34" charset="0"/>
                <a:cs typeface="Arial" pitchFamily="34" charset="0"/>
              </a:rPr>
              <a:t>Pain sufficient to affect activity</a:t>
            </a:r>
          </a:p>
          <a:p>
            <a:pPr lvl="2" algn="l" rtl="0" eaLnBrk="1" hangingPunct="1">
              <a:buSzPct val="140000"/>
              <a:buFont typeface="Wingdings 2" pitchFamily="18" charset="2"/>
              <a:buNone/>
            </a:pPr>
            <a:endParaRPr lang="en-AU" sz="2800" dirty="0" smtClean="0">
              <a:latin typeface="Arial" pitchFamily="34" charset="0"/>
              <a:cs typeface="Arial" pitchFamily="34" charset="0"/>
            </a:endParaRPr>
          </a:p>
          <a:p>
            <a:pPr lvl="2" algn="l" rtl="0" eaLnBrk="1" hangingPunct="1">
              <a:buSzPct val="140000"/>
            </a:pPr>
            <a:r>
              <a:rPr lang="en-AU" sz="2800" dirty="0" smtClean="0">
                <a:latin typeface="Arial" pitchFamily="34" charset="0"/>
                <a:cs typeface="Arial" pitchFamily="34" charset="0"/>
              </a:rPr>
              <a:t>No known organic cause</a:t>
            </a:r>
          </a:p>
          <a:p>
            <a:pPr lvl="2" algn="l" rtl="0" eaLnBrk="1" hangingPunct="1">
              <a:buSzPct val="140000"/>
              <a:buFont typeface="Wingdings 2" pitchFamily="18" charset="2"/>
              <a:buNone/>
            </a:pPr>
            <a:endParaRPr lang="en-AU" sz="2800" dirty="0" smtClean="0">
              <a:latin typeface="Arial" pitchFamily="34" charset="0"/>
              <a:cs typeface="Arial" pitchFamily="34" charset="0"/>
            </a:endParaRPr>
          </a:p>
          <a:p>
            <a:pPr lvl="2" algn="l" rtl="0" eaLnBrk="1" hangingPunct="1">
              <a:buSzPct val="140000"/>
            </a:pPr>
            <a:r>
              <a:rPr lang="en-AU" sz="2800" dirty="0" smtClean="0">
                <a:latin typeface="Arial" pitchFamily="34" charset="0"/>
                <a:cs typeface="Arial" pitchFamily="34" charset="0"/>
              </a:rPr>
              <a:t>Growth and development  are normal </a:t>
            </a:r>
          </a:p>
          <a:p>
            <a:pPr lvl="2" algn="l" rtl="0" eaLnBrk="1" hangingPunct="1">
              <a:buSzPct val="120000"/>
              <a:buFont typeface="Wingdings 2" pitchFamily="18" charset="2"/>
              <a:buNone/>
            </a:pPr>
            <a:endParaRPr lang="en-AU" sz="2800" dirty="0" smtClean="0">
              <a:latin typeface="Calibri" pitchFamily="34" charset="0"/>
              <a:cs typeface="Tahoma" pitchFamily="34" charset="0"/>
            </a:endParaRPr>
          </a:p>
        </p:txBody>
      </p:sp>
      <p:sp>
        <p:nvSpPr>
          <p:cNvPr id="3" name="Rectangle 2"/>
          <p:cNvSpPr/>
          <p:nvPr/>
        </p:nvSpPr>
        <p:spPr>
          <a:xfrm>
            <a:off x="609600" y="228600"/>
            <a:ext cx="6684009" cy="584775"/>
          </a:xfrm>
          <a:prstGeom prst="rect">
            <a:avLst/>
          </a:prstGeom>
        </p:spPr>
        <p:txBody>
          <a:bodyPr wrap="none">
            <a:spAutoFit/>
          </a:bodyPr>
          <a:lstStyle/>
          <a:p>
            <a:pPr algn="ctr">
              <a:buFont typeface="Wingdings 2" pitchFamily="18" charset="2"/>
              <a:buNone/>
            </a:pPr>
            <a:r>
              <a:rPr lang="en-US" altLang="ko-KR" sz="3200" b="1" dirty="0" smtClean="0">
                <a:solidFill>
                  <a:srgbClr val="FF0000"/>
                </a:solidFill>
                <a:cs typeface="Tahoma" pitchFamily="34" charset="0"/>
              </a:rPr>
              <a:t>Recurrent Abdominal Pain (RAP) </a:t>
            </a:r>
            <a:endParaRPr lang="ar-IQ" sz="3200" b="1" dirty="0" smtClean="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idx="1"/>
          </p:nvPr>
        </p:nvSpPr>
        <p:spPr>
          <a:xfrm>
            <a:off x="0" y="0"/>
            <a:ext cx="9144000" cy="6858000"/>
          </a:xfrm>
        </p:spPr>
        <p:txBody>
          <a:bodyPr/>
          <a:lstStyle/>
          <a:p>
            <a:pPr algn="l" rtl="0" eaLnBrk="1" hangingPunct="1">
              <a:buClr>
                <a:srgbClr val="990033"/>
              </a:buClr>
              <a:buSzPct val="91000"/>
            </a:pPr>
            <a:r>
              <a:rPr lang="en-US" dirty="0" smtClean="0">
                <a:latin typeface="Rockwell" pitchFamily="18" charset="0"/>
                <a:cs typeface="Tahoma" pitchFamily="34" charset="0"/>
              </a:rPr>
              <a:t>  </a:t>
            </a:r>
            <a:r>
              <a:rPr lang="en-AU" sz="3200" dirty="0" smtClean="0">
                <a:latin typeface="Calibri" pitchFamily="34" charset="0"/>
                <a:cs typeface="Tahoma" pitchFamily="34" charset="0"/>
              </a:rPr>
              <a:t>Affects 15% of children </a:t>
            </a:r>
          </a:p>
          <a:p>
            <a:pPr algn="l" rtl="0" eaLnBrk="1" hangingPunct="1">
              <a:buClr>
                <a:srgbClr val="990033"/>
              </a:buClr>
              <a:buSzPct val="91000"/>
            </a:pPr>
            <a:endParaRPr lang="en-AU" sz="3200" dirty="0" smtClean="0">
              <a:latin typeface="Calibri" pitchFamily="34" charset="0"/>
              <a:cs typeface="Tahoma" pitchFamily="34" charset="0"/>
            </a:endParaRPr>
          </a:p>
          <a:p>
            <a:pPr algn="l" rtl="0" eaLnBrk="1" hangingPunct="1">
              <a:buClr>
                <a:srgbClr val="990033"/>
              </a:buClr>
              <a:buSzPct val="91000"/>
            </a:pPr>
            <a:r>
              <a:rPr lang="en-AU" sz="3200" dirty="0" smtClean="0">
                <a:latin typeface="Calibri" pitchFamily="34" charset="0"/>
                <a:cs typeface="Tahoma" pitchFamily="34" charset="0"/>
              </a:rPr>
              <a:t>Affect mainly school-aged children</a:t>
            </a:r>
          </a:p>
          <a:p>
            <a:pPr algn="l" rtl="0" eaLnBrk="1" hangingPunct="1">
              <a:buClr>
                <a:srgbClr val="990033"/>
              </a:buClr>
              <a:buSzPct val="91000"/>
            </a:pPr>
            <a:endParaRPr lang="en-AU" sz="3200" dirty="0" smtClean="0">
              <a:latin typeface="Calibri" pitchFamily="34" charset="0"/>
              <a:cs typeface="Tahoma" pitchFamily="34" charset="0"/>
            </a:endParaRPr>
          </a:p>
          <a:p>
            <a:pPr algn="l" rtl="0" eaLnBrk="1" hangingPunct="1">
              <a:buClr>
                <a:srgbClr val="990033"/>
              </a:buClr>
              <a:buSzPct val="91000"/>
            </a:pPr>
            <a:r>
              <a:rPr lang="en-AU" sz="3200" dirty="0" smtClean="0">
                <a:latin typeface="Calibri" pitchFamily="34" charset="0"/>
                <a:cs typeface="Tahoma" pitchFamily="34" charset="0"/>
              </a:rPr>
              <a:t>Girls  &gt; boys</a:t>
            </a:r>
          </a:p>
          <a:p>
            <a:pPr algn="l" rtl="0" eaLnBrk="1" hangingPunct="1">
              <a:buClr>
                <a:srgbClr val="990033"/>
              </a:buClr>
              <a:buSzPct val="91000"/>
              <a:buNone/>
            </a:pPr>
            <a:endParaRPr lang="en-AU" sz="3200" dirty="0" smtClean="0">
              <a:latin typeface="Calibri" pitchFamily="34" charset="0"/>
              <a:cs typeface="Tahoma" pitchFamily="34" charset="0"/>
            </a:endParaRPr>
          </a:p>
          <a:p>
            <a:pPr algn="l" rtl="0">
              <a:buClr>
                <a:srgbClr val="990033"/>
              </a:buClr>
            </a:pPr>
            <a:r>
              <a:rPr lang="en-US" sz="3200" dirty="0" smtClean="0">
                <a:latin typeface="Calibri" pitchFamily="34" charset="0"/>
                <a:cs typeface="Tahoma" pitchFamily="34" charset="0"/>
              </a:rPr>
              <a:t>Often there is a family history of RAP among</a:t>
            </a:r>
          </a:p>
          <a:p>
            <a:pPr algn="l" rtl="0">
              <a:buFont typeface="Wingdings 2" pitchFamily="18" charset="2"/>
              <a:buNone/>
            </a:pPr>
            <a:r>
              <a:rPr lang="en-US" sz="3200" dirty="0" smtClean="0">
                <a:latin typeface="Calibri" pitchFamily="34" charset="0"/>
                <a:cs typeface="Tahoma" pitchFamily="34" charset="0"/>
              </a:rPr>
              <a:t> first-degree relatives</a:t>
            </a:r>
            <a:endParaRPr lang="en-US" sz="3200" dirty="0" smtClean="0">
              <a:cs typeface="Tahoma" pitchFamily="34" charset="0"/>
            </a:endParaRPr>
          </a:p>
          <a:p>
            <a:pPr algn="l" rtl="0" eaLnBrk="1" hangingPunct="1">
              <a:buClr>
                <a:srgbClr val="990033"/>
              </a:buClr>
              <a:buSzPct val="91000"/>
            </a:pPr>
            <a:endParaRPr lang="en-AU" sz="3200" dirty="0" smtClean="0">
              <a:latin typeface="Calibri" pitchFamily="34" charset="0"/>
              <a:cs typeface="Tahoma" pitchFamily="34" charset="0"/>
            </a:endParaRPr>
          </a:p>
          <a:p>
            <a:pPr>
              <a:lnSpc>
                <a:spcPct val="90000"/>
              </a:lnSpc>
              <a:buClr>
                <a:srgbClr val="660033"/>
              </a:buClr>
              <a:buSzTx/>
              <a:buFont typeface="Wingdings" pitchFamily="2" charset="2"/>
              <a:buChar char="q"/>
            </a:pPr>
            <a:endParaRPr lang="en-US" dirty="0" smtClean="0">
              <a:latin typeface="Rockwell" pitchFamily="18" charset="0"/>
              <a:cs typeface="Tahom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idx="1"/>
          </p:nvPr>
        </p:nvSpPr>
        <p:spPr>
          <a:xfrm>
            <a:off x="0" y="762000"/>
            <a:ext cx="9144000" cy="6096000"/>
          </a:xfrm>
        </p:spPr>
        <p:txBody>
          <a:bodyPr/>
          <a:lstStyle/>
          <a:p>
            <a:pPr algn="l" rtl="0">
              <a:buClr>
                <a:srgbClr val="990033"/>
              </a:buClr>
              <a:buSzTx/>
              <a:buNone/>
            </a:pPr>
            <a:endParaRPr lang="en-US" altLang="ko-KR" b="1" dirty="0" smtClean="0">
              <a:latin typeface="Rockwell" pitchFamily="18" charset="0"/>
              <a:cs typeface="Tahoma" pitchFamily="34" charset="0"/>
            </a:endParaRPr>
          </a:p>
          <a:p>
            <a:pPr algn="l" rtl="0">
              <a:buClr>
                <a:srgbClr val="990033"/>
              </a:buClr>
              <a:buSzTx/>
              <a:buFont typeface="Wingdings" pitchFamily="2" charset="2"/>
              <a:buChar char="q"/>
            </a:pPr>
            <a:r>
              <a:rPr lang="en-US" altLang="ko-KR" sz="2400" dirty="0" smtClean="0">
                <a:latin typeface="Arial" pitchFamily="34" charset="0"/>
                <a:cs typeface="Arial" pitchFamily="34" charset="0"/>
              </a:rPr>
              <a:t>The etiology and pathogenesis is unknown </a:t>
            </a:r>
          </a:p>
          <a:p>
            <a:pPr algn="l" rtl="0">
              <a:buClr>
                <a:srgbClr val="990033"/>
              </a:buClr>
              <a:buSzTx/>
              <a:buFont typeface="Wingdings 2" pitchFamily="18" charset="2"/>
              <a:buNone/>
            </a:pPr>
            <a:endParaRPr lang="en-US" altLang="ko-KR" sz="2400" dirty="0" smtClean="0">
              <a:latin typeface="Arial" pitchFamily="34" charset="0"/>
              <a:cs typeface="Arial" pitchFamily="34" charset="0"/>
            </a:endParaRPr>
          </a:p>
          <a:p>
            <a:pPr algn="l" rtl="0">
              <a:buClr>
                <a:srgbClr val="990033"/>
              </a:buClr>
              <a:buSzTx/>
              <a:buFont typeface="Wingdings" pitchFamily="2" charset="2"/>
              <a:buChar char="q"/>
            </a:pPr>
            <a:r>
              <a:rPr lang="en-US" altLang="ko-KR" sz="2400" dirty="0" smtClean="0">
                <a:latin typeface="Arial" pitchFamily="34" charset="0"/>
                <a:cs typeface="Arial" pitchFamily="34" charset="0"/>
              </a:rPr>
              <a:t> A</a:t>
            </a:r>
            <a:r>
              <a:rPr lang="en-US" sz="2400" dirty="0" smtClean="0">
                <a:latin typeface="Arial" pitchFamily="34" charset="0"/>
                <a:cs typeface="Arial" pitchFamily="34" charset="0"/>
              </a:rPr>
              <a:t>ltered intestinal motility in combination with increased sensitivity to pain in certain children may cause pain .</a:t>
            </a:r>
            <a:endParaRPr lang="en-US" sz="2400" dirty="0" smtClean="0">
              <a:latin typeface="Arial" pitchFamily="34" charset="0"/>
              <a:cs typeface="Tahoma" pitchFamily="34" charset="0"/>
            </a:endParaRPr>
          </a:p>
          <a:p>
            <a:pPr algn="l" rtl="0">
              <a:buClr>
                <a:srgbClr val="990033"/>
              </a:buClr>
              <a:buSzTx/>
              <a:buFont typeface="Wingdings" pitchFamily="2" charset="2"/>
              <a:buChar char="q"/>
            </a:pPr>
            <a:endParaRPr lang="en-US" sz="2400" dirty="0" smtClean="0">
              <a:latin typeface="Arial" pitchFamily="34" charset="0"/>
              <a:cs typeface="Tahoma" pitchFamily="34" charset="0"/>
            </a:endParaRPr>
          </a:p>
          <a:p>
            <a:pPr algn="l" rtl="0">
              <a:buClr>
                <a:srgbClr val="990033"/>
              </a:buClr>
              <a:buSzTx/>
              <a:buFont typeface="Wingdings" pitchFamily="2" charset="2"/>
              <a:buChar char="q"/>
            </a:pPr>
            <a:r>
              <a:rPr lang="en-US" sz="2400" dirty="0" smtClean="0">
                <a:latin typeface="Arial" pitchFamily="34" charset="0"/>
                <a:cs typeface="Arial" pitchFamily="34" charset="0"/>
              </a:rPr>
              <a:t>Parents and siblings are more likely to have complaints of abdominal pain, nervous breakdown, and migraine headaches.</a:t>
            </a:r>
          </a:p>
          <a:p>
            <a:pPr algn="l" rtl="0">
              <a:buClr>
                <a:srgbClr val="990033"/>
              </a:buClr>
              <a:buSzTx/>
              <a:buFont typeface="Wingdings" pitchFamily="2" charset="2"/>
              <a:buChar char="q"/>
            </a:pPr>
            <a:endParaRPr lang="en-US" sz="2400" dirty="0" smtClean="0">
              <a:latin typeface="Arial" pitchFamily="34" charset="0"/>
              <a:cs typeface="Arial" pitchFamily="34" charset="0"/>
            </a:endParaRPr>
          </a:p>
          <a:p>
            <a:pPr algn="l" rtl="0">
              <a:buClr>
                <a:srgbClr val="990033"/>
              </a:buClr>
              <a:buSzTx/>
              <a:buFont typeface="Wingdings" pitchFamily="2" charset="2"/>
              <a:buChar char="q"/>
            </a:pPr>
            <a:r>
              <a:rPr lang="en-US" sz="2400" dirty="0" smtClean="0">
                <a:latin typeface="Arial" pitchFamily="34" charset="0"/>
                <a:cs typeface="Arial" pitchFamily="34" charset="0"/>
              </a:rPr>
              <a:t>Children with functional abdominal pain are more likely to experience stressors. Sexual abuse may be associated with RAP. </a:t>
            </a:r>
          </a:p>
          <a:p>
            <a:pPr algn="l" rtl="0">
              <a:buClr>
                <a:srgbClr val="990033"/>
              </a:buClr>
              <a:buSzTx/>
              <a:buFont typeface="Wingdings" pitchFamily="2" charset="2"/>
              <a:buChar char="q"/>
            </a:pPr>
            <a:endParaRPr lang="en-US" altLang="ko-KR" sz="2400" dirty="0" smtClean="0">
              <a:latin typeface="Arial" pitchFamily="34" charset="0"/>
              <a:cs typeface="Tahoma" pitchFamily="34" charset="0"/>
            </a:endParaRPr>
          </a:p>
          <a:p>
            <a:pPr>
              <a:buClr>
                <a:srgbClr val="990033"/>
              </a:buClr>
              <a:buSzTx/>
              <a:buFont typeface="Wingdings 2" pitchFamily="18" charset="2"/>
              <a:buNone/>
            </a:pPr>
            <a:endParaRPr lang="en-US" dirty="0" smtClean="0">
              <a:latin typeface="Calibri" pitchFamily="34" charset="0"/>
              <a:ea typeface="Gulim" pitchFamily="34" charset="-127"/>
              <a:cs typeface="Tahoma" pitchFamily="34" charset="0"/>
            </a:endParaRPr>
          </a:p>
        </p:txBody>
      </p:sp>
      <p:sp>
        <p:nvSpPr>
          <p:cNvPr id="5" name="Rectangle 3"/>
          <p:cNvSpPr>
            <a:spLocks noChangeArrowheads="1"/>
          </p:cNvSpPr>
          <p:nvPr/>
        </p:nvSpPr>
        <p:spPr bwMode="auto">
          <a:xfrm>
            <a:off x="0" y="0"/>
            <a:ext cx="4633912" cy="584200"/>
          </a:xfrm>
          <a:prstGeom prst="rect">
            <a:avLst/>
          </a:prstGeom>
          <a:noFill/>
          <a:ln w="12700">
            <a:noFill/>
            <a:prstDash val="sysDot"/>
            <a:miter lim="800000"/>
            <a:headEnd type="none" w="sm" len="sm"/>
            <a:tailEnd type="none" w="sm" len="sm"/>
          </a:ln>
        </p:spPr>
        <p:txBody>
          <a:bodyPr wrap="none" anchor="ctr">
            <a:spAutoFit/>
          </a:bodyPr>
          <a:lstStyle/>
          <a:p>
            <a:r>
              <a:rPr lang="en-US" altLang="ko-KR" sz="3200" b="1" dirty="0">
                <a:solidFill>
                  <a:srgbClr val="00B0F0"/>
                </a:solidFill>
                <a:latin typeface="Calibri" pitchFamily="34" charset="0"/>
              </a:rPr>
              <a:t>Etiology and pathogenesis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idx="1"/>
          </p:nvPr>
        </p:nvSpPr>
        <p:spPr>
          <a:xfrm>
            <a:off x="0" y="0"/>
            <a:ext cx="9144000" cy="6858000"/>
          </a:xfrm>
        </p:spPr>
        <p:txBody>
          <a:bodyPr/>
          <a:lstStyle/>
          <a:p>
            <a:pPr algn="l" rtl="0">
              <a:buClr>
                <a:srgbClr val="990033"/>
              </a:buClr>
              <a:buSzTx/>
              <a:buFont typeface="Wingdings" pitchFamily="2" charset="2"/>
              <a:buChar char="q"/>
            </a:pPr>
            <a:r>
              <a:rPr lang="en-US" altLang="ko-KR" dirty="0" smtClean="0">
                <a:latin typeface="Rockwell" pitchFamily="18" charset="0"/>
                <a:cs typeface="Tahoma" pitchFamily="34" charset="0"/>
              </a:rPr>
              <a:t> </a:t>
            </a:r>
            <a:r>
              <a:rPr lang="en-US" altLang="ko-KR" dirty="0" smtClean="0">
                <a:latin typeface="Calibri" pitchFamily="34" charset="0"/>
                <a:cs typeface="Tahoma" pitchFamily="34" charset="0"/>
              </a:rPr>
              <a:t>Psychological disturbances including over-reaction to normal life events and family dysfunction have been considered important in the pathogenesis of the symptoms </a:t>
            </a:r>
            <a:endParaRPr lang="en-US" dirty="0" smtClean="0">
              <a:latin typeface="Calibri" pitchFamily="34" charset="0"/>
              <a:ea typeface="Gulim" pitchFamily="34" charset="-127"/>
              <a:cs typeface="Tahoma" pitchFamily="34" charset="0"/>
            </a:endParaRPr>
          </a:p>
          <a:p>
            <a:endParaRPr lang="en-US" dirty="0" smtClean="0">
              <a:cs typeface="Tahoma"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381000" y="2438400"/>
            <a:ext cx="7907338" cy="3233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idx="1"/>
          </p:nvPr>
        </p:nvSpPr>
        <p:spPr>
          <a:xfrm>
            <a:off x="0" y="0"/>
            <a:ext cx="9144000" cy="6858000"/>
          </a:xfrm>
        </p:spPr>
        <p:txBody>
          <a:bodyPr/>
          <a:lstStyle/>
          <a:p>
            <a:pPr algn="l" rtl="0">
              <a:buClr>
                <a:srgbClr val="990033"/>
              </a:buClr>
              <a:buSzPct val="105000"/>
              <a:buNone/>
            </a:pPr>
            <a:r>
              <a:rPr lang="en-US" b="1" dirty="0" smtClean="0">
                <a:solidFill>
                  <a:srgbClr val="00B0F0"/>
                </a:solidFill>
                <a:latin typeface="Calibri" pitchFamily="34" charset="0"/>
                <a:cs typeface="Tahoma" pitchFamily="34" charset="0"/>
              </a:rPr>
              <a:t>Presentation of children with RAP </a:t>
            </a:r>
          </a:p>
          <a:p>
            <a:pPr>
              <a:buClr>
                <a:srgbClr val="990033"/>
              </a:buClr>
              <a:buSzPct val="105000"/>
              <a:buFont typeface="Wingdings 2" pitchFamily="18" charset="2"/>
              <a:buNone/>
            </a:pPr>
            <a:endParaRPr lang="en-US" dirty="0" smtClean="0">
              <a:latin typeface="Arial" pitchFamily="34" charset="0"/>
              <a:cs typeface="Arial" pitchFamily="34" charset="0"/>
            </a:endParaRPr>
          </a:p>
          <a:p>
            <a:pPr algn="l" rtl="0">
              <a:buClr>
                <a:srgbClr val="990033"/>
              </a:buClr>
              <a:buSzPct val="105000"/>
              <a:buFont typeface="Wingdings" pitchFamily="2" charset="2"/>
              <a:buChar char="ü"/>
            </a:pPr>
            <a:r>
              <a:rPr lang="en-US" dirty="0" smtClean="0">
                <a:latin typeface="Arial" pitchFamily="34" charset="0"/>
                <a:cs typeface="Arial" pitchFamily="34" charset="0"/>
              </a:rPr>
              <a:t> </a:t>
            </a:r>
            <a:r>
              <a:rPr lang="en-US" dirty="0" err="1" smtClean="0">
                <a:latin typeface="Arial" pitchFamily="34" charset="0"/>
                <a:cs typeface="Arial" pitchFamily="34" charset="0"/>
              </a:rPr>
              <a:t>Peri</a:t>
            </a:r>
            <a:r>
              <a:rPr lang="en-US" dirty="0" smtClean="0">
                <a:latin typeface="Arial" pitchFamily="34" charset="0"/>
                <a:cs typeface="Arial" pitchFamily="34" charset="0"/>
              </a:rPr>
              <a:t>-umbilical pain is the most common location, but non specific pain is also typical</a:t>
            </a:r>
          </a:p>
          <a:p>
            <a:pPr algn="l" rtl="0">
              <a:buClr>
                <a:srgbClr val="990033"/>
              </a:buClr>
              <a:buSzPct val="105000"/>
              <a:buFont typeface="Wingdings 2" pitchFamily="18" charset="2"/>
              <a:buNone/>
            </a:pPr>
            <a:endParaRPr lang="en-US" dirty="0" smtClean="0">
              <a:latin typeface="Arial" pitchFamily="34" charset="0"/>
              <a:cs typeface="Arial" pitchFamily="34" charset="0"/>
            </a:endParaRPr>
          </a:p>
          <a:p>
            <a:pPr algn="l" rtl="0">
              <a:buClr>
                <a:srgbClr val="990033"/>
              </a:buClr>
              <a:buSzPct val="105000"/>
              <a:buFont typeface="Wingdings" pitchFamily="2" charset="2"/>
              <a:buChar char="ü"/>
            </a:pPr>
            <a:r>
              <a:rPr lang="en-US" dirty="0" smtClean="0">
                <a:latin typeface="Arial" pitchFamily="34" charset="0"/>
                <a:cs typeface="Arial" pitchFamily="34" charset="0"/>
              </a:rPr>
              <a:t>  pain interrupts normal activity </a:t>
            </a:r>
          </a:p>
          <a:p>
            <a:pPr algn="l" rtl="0">
              <a:buClr>
                <a:srgbClr val="990033"/>
              </a:buClr>
              <a:buSzPct val="105000"/>
              <a:buFont typeface="Wingdings 2" pitchFamily="18" charset="2"/>
              <a:buNone/>
            </a:pPr>
            <a:endParaRPr lang="en-US" dirty="0" smtClean="0">
              <a:latin typeface="Arial" pitchFamily="34" charset="0"/>
              <a:cs typeface="Arial" pitchFamily="34" charset="0"/>
            </a:endParaRPr>
          </a:p>
          <a:p>
            <a:pPr algn="l" rtl="0">
              <a:buClr>
                <a:srgbClr val="990033"/>
              </a:buClr>
              <a:buSzPct val="105000"/>
              <a:buFont typeface="Wingdings" pitchFamily="2" charset="2"/>
              <a:buChar char="ü"/>
            </a:pPr>
            <a:r>
              <a:rPr lang="en-US" dirty="0" smtClean="0">
                <a:latin typeface="Arial" pitchFamily="34" charset="0"/>
                <a:cs typeface="Arial" pitchFamily="34" charset="0"/>
              </a:rPr>
              <a:t>  there is usually no relationship with meals.</a:t>
            </a:r>
          </a:p>
          <a:p>
            <a:pPr algn="l" rtl="0">
              <a:buClr>
                <a:srgbClr val="990033"/>
              </a:buClr>
              <a:buSzPct val="105000"/>
              <a:buFont typeface="Wingdings 2" pitchFamily="18" charset="2"/>
              <a:buNone/>
            </a:pPr>
            <a:r>
              <a:rPr lang="en-US" dirty="0" smtClean="0">
                <a:latin typeface="Arial" pitchFamily="34" charset="0"/>
                <a:cs typeface="Arial" pitchFamily="34" charset="0"/>
              </a:rPr>
              <a:t> </a:t>
            </a:r>
          </a:p>
          <a:p>
            <a:pPr algn="l" rtl="0">
              <a:buClr>
                <a:srgbClr val="990033"/>
              </a:buClr>
              <a:buSzPct val="105000"/>
              <a:buFont typeface="Wingdings" pitchFamily="2" charset="2"/>
              <a:buChar char="ü"/>
            </a:pPr>
            <a:r>
              <a:rPr lang="en-US" altLang="ko-KR" dirty="0" smtClean="0">
                <a:latin typeface="Arial" pitchFamily="34" charset="0"/>
                <a:cs typeface="Arial" pitchFamily="34" charset="0"/>
              </a:rPr>
              <a:t>physical examination is normal between these episodes .</a:t>
            </a:r>
            <a:endParaRPr lang="en-US" dirty="0" smtClean="0">
              <a:latin typeface="Arial" pitchFamily="34" charset="0"/>
              <a:cs typeface="Arial" pitchFamily="34" charset="0"/>
            </a:endParaRPr>
          </a:p>
          <a:p>
            <a:pPr>
              <a:buClr>
                <a:srgbClr val="990033"/>
              </a:buClr>
              <a:buSzPct val="105000"/>
              <a:buFont typeface="Wingdings 2" pitchFamily="18" charset="2"/>
              <a:buNone/>
            </a:pPr>
            <a:endParaRPr lang="en-US" dirty="0" smtClean="0">
              <a:latin typeface="Calibri" pitchFamily="34" charset="0"/>
              <a:cs typeface="Tahoma"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idx="1"/>
          </p:nvPr>
        </p:nvSpPr>
        <p:spPr>
          <a:xfrm>
            <a:off x="0" y="0"/>
            <a:ext cx="9144000" cy="6858000"/>
          </a:xfrm>
        </p:spPr>
        <p:txBody>
          <a:bodyPr/>
          <a:lstStyle/>
          <a:p>
            <a:pPr algn="l" rtl="0">
              <a:buFont typeface="Wingdings 2" pitchFamily="18" charset="2"/>
              <a:buNone/>
            </a:pPr>
            <a:r>
              <a:rPr lang="en-US" altLang="ko-KR" sz="3200" b="1" dirty="0" smtClean="0">
                <a:solidFill>
                  <a:srgbClr val="00B0F0"/>
                </a:solidFill>
                <a:latin typeface="Calibri" pitchFamily="34" charset="0"/>
                <a:cs typeface="Tahoma" pitchFamily="34" charset="0"/>
              </a:rPr>
              <a:t>Differential Diagnosis</a:t>
            </a:r>
          </a:p>
          <a:p>
            <a:pPr algn="l" rtl="0">
              <a:buClr>
                <a:srgbClr val="990033"/>
              </a:buClr>
              <a:buSzTx/>
              <a:buNone/>
            </a:pPr>
            <a:endParaRPr lang="en-US" sz="2400" dirty="0" smtClean="0">
              <a:latin typeface="Times New Roman" pitchFamily="18" charset="0"/>
              <a:cs typeface="Times New Roman" pitchFamily="18" charset="0"/>
            </a:endParaRPr>
          </a:p>
          <a:p>
            <a:pPr algn="l" rtl="0">
              <a:buClr>
                <a:srgbClr val="990033"/>
              </a:buClr>
              <a:buSzTx/>
              <a:buNone/>
            </a:pPr>
            <a:r>
              <a:rPr lang="en-US" sz="2400" dirty="0" smtClean="0">
                <a:latin typeface="Times New Roman" pitchFamily="18" charset="0"/>
                <a:cs typeface="Times New Roman" pitchFamily="18" charset="0"/>
              </a:rPr>
              <a:t>Wide range of potential organic causes of  RAP  must be considered before establishing a diagnosis of functional pain. Among the more common causes are : </a:t>
            </a:r>
            <a:endParaRPr lang="en-US" altLang="ko-KR" sz="2400" dirty="0" smtClean="0">
              <a:latin typeface="Times New Roman" pitchFamily="18" charset="0"/>
              <a:cs typeface="Times New Roman" pitchFamily="18" charset="0"/>
            </a:endParaRPr>
          </a:p>
          <a:p>
            <a:pPr algn="l" rtl="0">
              <a:buClr>
                <a:srgbClr val="990033"/>
              </a:buClr>
              <a:buSzTx/>
              <a:buFont typeface="Wingdings" pitchFamily="2" charset="2"/>
              <a:buChar char="Ø"/>
            </a:pPr>
            <a:endParaRPr lang="en-US" altLang="ko-KR" sz="2400" dirty="0" smtClean="0">
              <a:latin typeface="Times New Roman" pitchFamily="18" charset="0"/>
              <a:cs typeface="Times New Roman" pitchFamily="18" charset="0"/>
            </a:endParaRPr>
          </a:p>
          <a:p>
            <a:pPr algn="l" rtl="0">
              <a:buClr>
                <a:srgbClr val="990033"/>
              </a:buClr>
              <a:buSzTx/>
              <a:buFont typeface="Wingdings" pitchFamily="2" charset="2"/>
              <a:buChar char="Ø"/>
            </a:pPr>
            <a:r>
              <a:rPr lang="en-US" altLang="ko-KR" sz="2400" dirty="0" smtClean="0">
                <a:latin typeface="Times New Roman" pitchFamily="18" charset="0"/>
                <a:cs typeface="Times New Roman" pitchFamily="18" charset="0"/>
              </a:rPr>
              <a:t>Chronic Constipation, </a:t>
            </a:r>
          </a:p>
          <a:p>
            <a:pPr algn="l" rtl="0">
              <a:buClr>
                <a:srgbClr val="990033"/>
              </a:buClr>
              <a:buSzTx/>
              <a:buFont typeface="Wingdings" pitchFamily="2" charset="2"/>
              <a:buChar char="Ø"/>
            </a:pPr>
            <a:r>
              <a:rPr lang="en-US" altLang="ko-KR" sz="2400" dirty="0" smtClean="0">
                <a:latin typeface="Times New Roman" pitchFamily="18" charset="0"/>
                <a:cs typeface="Times New Roman" pitchFamily="18" charset="0"/>
              </a:rPr>
              <a:t>Abdominal migraine, </a:t>
            </a:r>
          </a:p>
          <a:p>
            <a:pPr algn="l" rtl="0">
              <a:buClr>
                <a:srgbClr val="990033"/>
              </a:buClr>
              <a:buSzTx/>
              <a:buFont typeface="Wingdings" pitchFamily="2" charset="2"/>
              <a:buChar char="Ø"/>
            </a:pPr>
            <a:r>
              <a:rPr lang="en-US" altLang="ko-KR" sz="2400" dirty="0" err="1" smtClean="0">
                <a:latin typeface="Times New Roman" pitchFamily="18" charset="0"/>
                <a:cs typeface="Times New Roman" pitchFamily="18" charset="0"/>
              </a:rPr>
              <a:t>Giardiasis</a:t>
            </a:r>
            <a:r>
              <a:rPr lang="en-US" altLang="ko-KR" sz="2400" dirty="0" smtClean="0">
                <a:latin typeface="Times New Roman" pitchFamily="18" charset="0"/>
                <a:cs typeface="Times New Roman" pitchFamily="18" charset="0"/>
              </a:rPr>
              <a:t> </a:t>
            </a:r>
          </a:p>
          <a:p>
            <a:pPr algn="l" rtl="0">
              <a:buClr>
                <a:srgbClr val="990033"/>
              </a:buClr>
              <a:buSzTx/>
              <a:buFont typeface="Wingdings" pitchFamily="2" charset="2"/>
              <a:buChar char="Ø"/>
            </a:pPr>
            <a:r>
              <a:rPr lang="en-US" altLang="ko-KR" sz="2400" dirty="0" smtClean="0">
                <a:latin typeface="Times New Roman" pitchFamily="18" charset="0"/>
                <a:cs typeface="Times New Roman" pitchFamily="18" charset="0"/>
              </a:rPr>
              <a:t>Peptic ulcer associated with </a:t>
            </a:r>
            <a:r>
              <a:rPr lang="en-US" altLang="ko-KR" sz="2400" i="1" dirty="0" smtClean="0">
                <a:latin typeface="Times New Roman" pitchFamily="18" charset="0"/>
                <a:cs typeface="Times New Roman" pitchFamily="18" charset="0"/>
              </a:rPr>
              <a:t>H. pylori</a:t>
            </a:r>
            <a:r>
              <a:rPr lang="en-US" altLang="ko-KR" sz="2400" dirty="0" smtClean="0">
                <a:latin typeface="Times New Roman" pitchFamily="18" charset="0"/>
                <a:cs typeface="Times New Roman" pitchFamily="18" charset="0"/>
              </a:rPr>
              <a:t> </a:t>
            </a:r>
          </a:p>
          <a:p>
            <a:pPr algn="l" rtl="0">
              <a:buClr>
                <a:srgbClr val="990033"/>
              </a:buClr>
              <a:buSzTx/>
              <a:buFont typeface="Wingdings" pitchFamily="2" charset="2"/>
              <a:buChar char="Ø"/>
            </a:pPr>
            <a:r>
              <a:rPr lang="en-US" altLang="ko-KR" sz="2400" dirty="0" smtClean="0">
                <a:latin typeface="Times New Roman" pitchFamily="18" charset="0"/>
                <a:cs typeface="Times New Roman" pitchFamily="18" charset="0"/>
              </a:rPr>
              <a:t>Irritable bowel syndrome</a:t>
            </a:r>
          </a:p>
          <a:p>
            <a:pPr algn="l" rtl="0">
              <a:buClr>
                <a:srgbClr val="990033"/>
              </a:buClr>
              <a:buSzTx/>
              <a:buFont typeface="Wingdings" pitchFamily="2" charset="2"/>
              <a:buChar char="Ø"/>
            </a:pPr>
            <a:r>
              <a:rPr lang="en-US" sz="2400" dirty="0" smtClean="0">
                <a:latin typeface="Times New Roman" pitchFamily="18" charset="0"/>
                <a:ea typeface="Gulim" pitchFamily="34" charset="-127"/>
                <a:cs typeface="Times New Roman" pitchFamily="18" charset="0"/>
              </a:rPr>
              <a:t> </a:t>
            </a:r>
            <a:r>
              <a:rPr lang="en-US" sz="2400" dirty="0" smtClean="0">
                <a:latin typeface="Times New Roman" pitchFamily="18" charset="0"/>
                <a:cs typeface="Times New Roman" pitchFamily="18" charset="0"/>
              </a:rPr>
              <a:t>Inflammatory bowel disease</a:t>
            </a:r>
          </a:p>
          <a:p>
            <a:pPr algn="l" rtl="0">
              <a:buClr>
                <a:srgbClr val="990033"/>
              </a:buClr>
              <a:buSzTx/>
              <a:buFont typeface="Wingdings" pitchFamily="2" charset="2"/>
              <a:buChar char="Ø"/>
            </a:pPr>
            <a:r>
              <a:rPr lang="en-US" sz="2400" dirty="0" smtClean="0">
                <a:latin typeface="Times New Roman" pitchFamily="18" charset="0"/>
                <a:cs typeface="Times New Roman" pitchFamily="18" charset="0"/>
              </a:rPr>
              <a:t> Urinary tract infection</a:t>
            </a:r>
          </a:p>
          <a:p>
            <a:pPr>
              <a:buClr>
                <a:srgbClr val="990033"/>
              </a:buClr>
              <a:buSzTx/>
              <a:buFont typeface="Wingdings" pitchFamily="2" charset="2"/>
              <a:buChar char="Ø"/>
            </a:pPr>
            <a:endParaRPr lang="en-US" dirty="0" smtClean="0">
              <a:latin typeface="Calibri" pitchFamily="34" charset="0"/>
              <a:ea typeface="Gulim" pitchFamily="34" charset="-127"/>
              <a:cs typeface="Tahoma"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p:spPr>
        <p:txBody>
          <a:bodyPr/>
          <a:lstStyle/>
          <a:p>
            <a:pPr algn="l" rtl="0">
              <a:buNone/>
            </a:pPr>
            <a:r>
              <a:rPr lang="en-US" sz="2800" dirty="0" smtClean="0">
                <a:solidFill>
                  <a:srgbClr val="FF0000"/>
                </a:solidFill>
                <a:latin typeface="Times New Roman" pitchFamily="18" charset="0"/>
                <a:cs typeface="Times New Roman" pitchFamily="18" charset="0"/>
              </a:rPr>
              <a:t>Symptoms suggestive of organic etiology (red flags on history and examination ) : </a:t>
            </a:r>
          </a:p>
          <a:p>
            <a:pPr lvl="0" algn="l" rtl="0"/>
            <a:endParaRPr lang="en-US" sz="2800" dirty="0" smtClean="0"/>
          </a:p>
          <a:p>
            <a:pPr lvl="0" algn="l" rtl="0"/>
            <a:r>
              <a:rPr lang="en-US" sz="2800" dirty="0" smtClean="0"/>
              <a:t>Age &lt;6y , fever , loss of appetite , wt. loss or poor growth , joint symptoms </a:t>
            </a:r>
          </a:p>
          <a:p>
            <a:pPr lvl="0" algn="l" rtl="0">
              <a:buNone/>
            </a:pPr>
            <a:r>
              <a:rPr lang="en-US" sz="2800" dirty="0" smtClean="0"/>
              <a:t> </a:t>
            </a:r>
          </a:p>
          <a:p>
            <a:pPr lvl="0" algn="l" rtl="0"/>
            <a:r>
              <a:rPr lang="en-US" sz="2800" dirty="0" smtClean="0"/>
              <a:t> Pain away from umbilicus , and pain awakening the patient from sleep. </a:t>
            </a:r>
          </a:p>
          <a:p>
            <a:pPr lvl="0" algn="l" rtl="0"/>
            <a:endParaRPr lang="en-US" sz="2800" dirty="0" smtClean="0"/>
          </a:p>
          <a:p>
            <a:pPr lvl="0" algn="l" rtl="0"/>
            <a:r>
              <a:rPr lang="en-US" sz="2800" dirty="0" smtClean="0"/>
              <a:t>Vomiting , </a:t>
            </a:r>
            <a:r>
              <a:rPr lang="en-US" sz="2800" dirty="0" err="1" smtClean="0"/>
              <a:t>diarreoa</a:t>
            </a:r>
            <a:r>
              <a:rPr lang="en-US" sz="2800" dirty="0" smtClean="0"/>
              <a:t> and blood in stool , rash ,  Pallor</a:t>
            </a:r>
          </a:p>
          <a:p>
            <a:pPr lvl="0" algn="l" rtl="0"/>
            <a:endParaRPr lang="en-US" sz="2800" dirty="0" smtClean="0"/>
          </a:p>
          <a:p>
            <a:pPr lvl="0" algn="l" rtl="0"/>
            <a:r>
              <a:rPr lang="en-US" sz="2800" dirty="0" smtClean="0"/>
              <a:t>Abdominal tenderness, </a:t>
            </a:r>
            <a:r>
              <a:rPr lang="en-US" sz="2800" dirty="0" err="1" smtClean="0"/>
              <a:t>organomegally</a:t>
            </a:r>
            <a:r>
              <a:rPr lang="en-US" sz="2800" dirty="0" smtClean="0"/>
              <a:t> , occult blood in stool</a:t>
            </a:r>
            <a:r>
              <a:rPr lang="en-US" dirty="0" smtClean="0"/>
              <a:t>.</a:t>
            </a:r>
          </a:p>
          <a:p>
            <a:pPr algn="l" rtl="0"/>
            <a:endParaRPr lang="ar-IQ"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0"/>
            <a:ext cx="8183562" cy="1050925"/>
          </a:xfrm>
        </p:spPr>
        <p:txBody>
          <a:bodyPr/>
          <a:lstStyle/>
          <a:p>
            <a:pPr>
              <a:defRPr/>
            </a:pPr>
            <a:r>
              <a:rPr lang="en-US" i="1" dirty="0" smtClean="0">
                <a:solidFill>
                  <a:srgbClr val="E2005B"/>
                </a:solidFill>
                <a:latin typeface="Calibri" pitchFamily="34" charset="0"/>
              </a:rPr>
              <a:t>Red flags” on history “</a:t>
            </a:r>
            <a:endParaRPr lang="ar-IQ" dirty="0">
              <a:solidFill>
                <a:srgbClr val="E2005B"/>
              </a:solidFill>
              <a:latin typeface="Calibri" pitchFamily="34" charset="0"/>
            </a:endParaRPr>
          </a:p>
        </p:txBody>
      </p:sp>
      <p:sp>
        <p:nvSpPr>
          <p:cNvPr id="4" name="Content Placeholder 2"/>
          <p:cNvSpPr>
            <a:spLocks noGrp="1"/>
          </p:cNvSpPr>
          <p:nvPr>
            <p:ph idx="1"/>
          </p:nvPr>
        </p:nvSpPr>
        <p:spPr>
          <a:xfrm>
            <a:off x="0" y="0"/>
            <a:ext cx="9144000" cy="6858000"/>
          </a:xfrm>
        </p:spPr>
        <p:txBody>
          <a:bodyPr/>
          <a:lstStyle/>
          <a:p>
            <a:pPr>
              <a:buFont typeface="Wingdings 2" pitchFamily="18" charset="2"/>
              <a:buNone/>
            </a:pPr>
            <a:endParaRPr lang="en-US" i="1" dirty="0" smtClean="0">
              <a:cs typeface="Tahoma" pitchFamily="34" charset="0"/>
            </a:endParaRPr>
          </a:p>
          <a:p>
            <a:pPr>
              <a:buClr>
                <a:srgbClr val="E2005B"/>
              </a:buClr>
            </a:pPr>
            <a:endParaRPr lang="en-US" dirty="0" smtClean="0">
              <a:latin typeface="Calibri" pitchFamily="34" charset="0"/>
              <a:cs typeface="Tahoma" pitchFamily="34" charset="0"/>
            </a:endParaRPr>
          </a:p>
          <a:p>
            <a:pPr algn="l" rtl="0">
              <a:buClr>
                <a:srgbClr val="E2005B"/>
              </a:buClr>
            </a:pPr>
            <a:r>
              <a:rPr lang="en-US" dirty="0" smtClean="0">
                <a:latin typeface="Calibri" pitchFamily="34" charset="0"/>
                <a:cs typeface="Tahoma" pitchFamily="34" charset="0"/>
              </a:rPr>
              <a:t>Localized pain away from the umbilicus</a:t>
            </a:r>
          </a:p>
          <a:p>
            <a:pPr algn="l" rtl="0">
              <a:buClr>
                <a:srgbClr val="E2005B"/>
              </a:buClr>
            </a:pPr>
            <a:r>
              <a:rPr lang="en-US" dirty="0" smtClean="0">
                <a:latin typeface="Calibri" pitchFamily="34" charset="0"/>
                <a:cs typeface="Tahoma" pitchFamily="34" charset="0"/>
              </a:rPr>
              <a:t>Pain awakening the child at night</a:t>
            </a:r>
          </a:p>
          <a:p>
            <a:pPr algn="l" rtl="0">
              <a:buClr>
                <a:srgbClr val="E2005B"/>
              </a:buClr>
            </a:pPr>
            <a:r>
              <a:rPr lang="en-US" dirty="0" smtClean="0">
                <a:latin typeface="Calibri" pitchFamily="34" charset="0"/>
                <a:cs typeface="Tahoma" pitchFamily="34" charset="0"/>
              </a:rPr>
              <a:t>Pain associated with changes in bowel habits, </a:t>
            </a:r>
            <a:r>
              <a:rPr lang="en-US" dirty="0" err="1" smtClean="0">
                <a:latin typeface="Calibri" pitchFamily="34" charset="0"/>
                <a:cs typeface="Tahoma" pitchFamily="34" charset="0"/>
              </a:rPr>
              <a:t>dysuria</a:t>
            </a:r>
            <a:r>
              <a:rPr lang="en-US" dirty="0" smtClean="0">
                <a:latin typeface="Calibri" pitchFamily="34" charset="0"/>
                <a:cs typeface="Tahoma" pitchFamily="34" charset="0"/>
              </a:rPr>
              <a:t>, rash, arthritis</a:t>
            </a:r>
          </a:p>
          <a:p>
            <a:pPr algn="l" rtl="0">
              <a:buClr>
                <a:srgbClr val="E2005B"/>
              </a:buClr>
            </a:pPr>
            <a:r>
              <a:rPr lang="en-US" dirty="0" smtClean="0">
                <a:latin typeface="Calibri" pitchFamily="34" charset="0"/>
                <a:cs typeface="Tahoma" pitchFamily="34" charset="0"/>
              </a:rPr>
              <a:t>Occult bleeding</a:t>
            </a:r>
          </a:p>
          <a:p>
            <a:pPr algn="l" rtl="0">
              <a:buClr>
                <a:srgbClr val="E2005B"/>
              </a:buClr>
            </a:pPr>
            <a:r>
              <a:rPr lang="en-US" dirty="0" smtClean="0">
                <a:latin typeface="Calibri" pitchFamily="34" charset="0"/>
                <a:cs typeface="Tahoma" pitchFamily="34" charset="0"/>
              </a:rPr>
              <a:t>Repeated vomiting, especially bilious</a:t>
            </a:r>
          </a:p>
          <a:p>
            <a:pPr algn="l" rtl="0">
              <a:buClr>
                <a:srgbClr val="E2005B"/>
              </a:buClr>
            </a:pPr>
            <a:r>
              <a:rPr lang="en-US" dirty="0" smtClean="0">
                <a:latin typeface="Calibri" pitchFamily="34" charset="0"/>
                <a:cs typeface="Tahoma" pitchFamily="34" charset="0"/>
              </a:rPr>
              <a:t>Constitutional symptoms like recurrent fever, loss of appetite, lethargy</a:t>
            </a:r>
          </a:p>
          <a:p>
            <a:endParaRPr lang="ar-IQ"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0"/>
            <a:ext cx="9144000" cy="6858000"/>
          </a:xfrm>
        </p:spPr>
        <p:txBody>
          <a:bodyPr/>
          <a:lstStyle/>
          <a:p>
            <a:pPr algn="l" rtl="0">
              <a:buNone/>
              <a:defRPr/>
            </a:pPr>
            <a:r>
              <a:rPr lang="en-US" i="1" dirty="0" smtClean="0">
                <a:solidFill>
                  <a:srgbClr val="E2005B"/>
                </a:solidFill>
                <a:latin typeface="Calibri" pitchFamily="34" charset="0"/>
              </a:rPr>
              <a:t>Red flags” on physical examination</a:t>
            </a:r>
            <a:endParaRPr lang="ar-IQ" dirty="0">
              <a:solidFill>
                <a:srgbClr val="E2005B"/>
              </a:solidFill>
              <a:latin typeface="Calibri" pitchFamily="34" charset="0"/>
            </a:endParaRPr>
          </a:p>
        </p:txBody>
      </p:sp>
      <p:sp>
        <p:nvSpPr>
          <p:cNvPr id="5" name="Content Placeholder 2"/>
          <p:cNvSpPr txBox="1">
            <a:spLocks/>
          </p:cNvSpPr>
          <p:nvPr/>
        </p:nvSpPr>
        <p:spPr>
          <a:xfrm>
            <a:off x="0" y="1219200"/>
            <a:ext cx="9144000" cy="5638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Tahoma" pitchFamily="34" charset="0"/>
              </a:rPr>
              <a:t>Loss of weight or growth retardation</a:t>
            </a: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Calibri" pitchFamily="34" charset="0"/>
                <a:ea typeface="+mn-ea"/>
                <a:cs typeface="Tahoma" pitchFamily="34" charset="0"/>
              </a:rPr>
              <a:t>Organomegaly</a:t>
            </a: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Tahoma" pitchFamily="34" charset="0"/>
              </a:rPr>
              <a:t>Localized abdominal tenderness, particularly away from the umbilicus</a:t>
            </a: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Tahoma" pitchFamily="34" charset="0"/>
              </a:rPr>
              <a:t>Joint swelling, tenderness or heat</a:t>
            </a: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Tahoma" pitchFamily="34" charset="0"/>
              </a:rPr>
              <a:t>Pallor, rash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idx="1"/>
          </p:nvPr>
        </p:nvSpPr>
        <p:spPr bwMode="auto">
          <a:xfrm>
            <a:off x="0" y="0"/>
            <a:ext cx="9144000" cy="646331"/>
          </a:xfrm>
          <a:prstGeom prst="rect">
            <a:avLst/>
          </a:prstGeom>
          <a:noFill/>
          <a:ln w="12700">
            <a:noFill/>
            <a:prstDash val="sysDot"/>
            <a:miter lim="800000"/>
            <a:headEnd type="none" w="sm" len="sm"/>
            <a:tailEnd type="none" w="sm" len="sm"/>
          </a:ln>
        </p:spPr>
        <p:txBody>
          <a:bodyPr>
            <a:spAutoFit/>
          </a:bodyPr>
          <a:lstStyle/>
          <a:p>
            <a:pPr algn="l" rtl="0">
              <a:spcBef>
                <a:spcPct val="20000"/>
              </a:spcBef>
              <a:buClr>
                <a:schemeClr val="tx2"/>
              </a:buClr>
              <a:buSzPct val="90000"/>
              <a:buFont typeface="Wingdings" pitchFamily="2" charset="2"/>
              <a:buNone/>
            </a:pPr>
            <a:r>
              <a:rPr lang="en-US" altLang="ko-KR" sz="3600" b="1" dirty="0">
                <a:solidFill>
                  <a:srgbClr val="00B0F0"/>
                </a:solidFill>
                <a:latin typeface="Calibri" pitchFamily="34" charset="0"/>
              </a:rPr>
              <a:t>Evaluation </a:t>
            </a:r>
            <a:endParaRPr lang="en-US" sz="3600" b="1" dirty="0">
              <a:solidFill>
                <a:srgbClr val="00B0F0"/>
              </a:solidFill>
              <a:latin typeface="Calibri" pitchFamily="34" charset="0"/>
            </a:endParaRPr>
          </a:p>
        </p:txBody>
      </p:sp>
      <p:sp>
        <p:nvSpPr>
          <p:cNvPr id="5" name="Rectangle 2"/>
          <p:cNvSpPr txBox="1">
            <a:spLocks/>
          </p:cNvSpPr>
          <p:nvPr/>
        </p:nvSpPr>
        <p:spPr>
          <a:xfrm>
            <a:off x="0" y="762000"/>
            <a:ext cx="9144000" cy="60960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90000"/>
              </a:lnSpc>
              <a:spcBef>
                <a:spcPct val="20000"/>
              </a:spcBef>
              <a:spcAft>
                <a:spcPts val="0"/>
              </a:spcAft>
              <a:buClr>
                <a:srgbClr val="990033"/>
              </a:buClr>
              <a:buSzTx/>
              <a:buFont typeface="Wingdings" pitchFamily="2" charset="2"/>
              <a:buChar char="Ø"/>
              <a:tabLst/>
              <a:defRPr/>
            </a:pPr>
            <a:r>
              <a:rPr kumimoji="0" lang="en-US" altLang="ko-KR" sz="2400" b="1" i="0" u="none" strike="noStrike" kern="1200" cap="none" spc="0" normalizeH="0" baseline="0" noProof="0" dirty="0" smtClean="0">
                <a:ln>
                  <a:noFill/>
                </a:ln>
                <a:solidFill>
                  <a:schemeClr val="tx1"/>
                </a:solidFill>
                <a:effectLst/>
                <a:uLnTx/>
                <a:uFillTx/>
                <a:latin typeface="Rockwell" pitchFamily="18" charset="0"/>
                <a:ea typeface="+mn-ea"/>
                <a:cs typeface="Tahoma" pitchFamily="34" charset="0"/>
              </a:rPr>
              <a:t> </a:t>
            </a:r>
            <a:r>
              <a:rPr kumimoji="0" lang="en-US" altLang="ko-KR" sz="3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 careful history and examination</a:t>
            </a:r>
          </a:p>
          <a:p>
            <a:pPr marL="342900" marR="0" lvl="0" indent="-342900" algn="l" defTabSz="914400" rtl="0" eaLnBrk="1" fontAlgn="auto" latinLnBrk="0" hangingPunct="1">
              <a:lnSpc>
                <a:spcPct val="90000"/>
              </a:lnSpc>
              <a:spcBef>
                <a:spcPct val="20000"/>
              </a:spcBef>
              <a:spcAft>
                <a:spcPts val="0"/>
              </a:spcAft>
              <a:buClr>
                <a:srgbClr val="990033"/>
              </a:buClr>
              <a:buSzTx/>
              <a:buFont typeface="Wingdings" pitchFamily="2" charset="2"/>
              <a:buNone/>
              <a:tabLst/>
              <a:defRPr/>
            </a:pPr>
            <a:endParaRPr kumimoji="0" lang="en-US" altLang="ko-KR" sz="3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
                <a:srgbClr val="990033"/>
              </a:buClr>
              <a:buSzTx/>
              <a:buFont typeface="Wingdings" pitchFamily="2" charset="2"/>
              <a:buChar char="Ø"/>
              <a:tabLst/>
              <a:defRPr/>
            </a:pPr>
            <a:r>
              <a:rPr kumimoji="0" lang="en-US" altLang="ko-KR" sz="3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Routine urine testing and culture is mandatory</a:t>
            </a:r>
          </a:p>
          <a:p>
            <a:pPr marL="342900" marR="0" lvl="0" indent="-342900" algn="l" defTabSz="914400" rtl="0" eaLnBrk="1" fontAlgn="auto" latinLnBrk="0" hangingPunct="1">
              <a:lnSpc>
                <a:spcPct val="90000"/>
              </a:lnSpc>
              <a:spcBef>
                <a:spcPct val="20000"/>
              </a:spcBef>
              <a:spcAft>
                <a:spcPts val="0"/>
              </a:spcAft>
              <a:buClr>
                <a:srgbClr val="990033"/>
              </a:buClr>
              <a:buSzTx/>
              <a:buFont typeface="Wingdings" pitchFamily="2" charset="2"/>
              <a:buChar char="Ø"/>
              <a:tabLst/>
              <a:defRPr/>
            </a:pPr>
            <a:endParaRPr kumimoji="0" lang="en-US" altLang="ko-KR" sz="3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
                <a:srgbClr val="990033"/>
              </a:buClr>
              <a:buSzTx/>
              <a:buFont typeface="Wingdings" pitchFamily="2" charset="2"/>
              <a:buChar char="Ø"/>
              <a:tabLst/>
              <a:defRPr/>
            </a:pPr>
            <a:r>
              <a:rPr kumimoji="0" lang="en-US" altLang="ko-KR" sz="3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Stool for ova, cysts and parasites</a:t>
            </a:r>
          </a:p>
          <a:p>
            <a:pPr marL="342900" marR="0" lvl="0" indent="-342900" algn="l" defTabSz="914400" rtl="0" eaLnBrk="1" fontAlgn="auto" latinLnBrk="0" hangingPunct="1">
              <a:lnSpc>
                <a:spcPct val="90000"/>
              </a:lnSpc>
              <a:spcBef>
                <a:spcPct val="20000"/>
              </a:spcBef>
              <a:spcAft>
                <a:spcPts val="0"/>
              </a:spcAft>
              <a:buClr>
                <a:srgbClr val="990033"/>
              </a:buClr>
              <a:buSzTx/>
              <a:buFont typeface="Wingdings 2" pitchFamily="18" charset="2"/>
              <a:buNone/>
              <a:tabLst/>
              <a:defRPr/>
            </a:pPr>
            <a:endParaRPr kumimoji="0" lang="en-US" altLang="ko-KR" sz="3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
                <a:srgbClr val="990033"/>
              </a:buClr>
              <a:buSzTx/>
              <a:buFont typeface="Wingdings" pitchFamily="2" charset="2"/>
              <a:buChar char="Ø"/>
              <a:tabLst/>
              <a:defRPr/>
            </a:pPr>
            <a:r>
              <a:rPr kumimoji="0" lang="en-US" altLang="ko-KR" sz="3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CBC and ESR may be helpful in excluding anemia and inflammatory conditions</a:t>
            </a:r>
          </a:p>
          <a:p>
            <a:pPr marL="342900" marR="0" lvl="0" indent="-342900" algn="l" defTabSz="914400" rtl="0" eaLnBrk="1" fontAlgn="auto" latinLnBrk="0" hangingPunct="1">
              <a:lnSpc>
                <a:spcPct val="90000"/>
              </a:lnSpc>
              <a:spcBef>
                <a:spcPct val="20000"/>
              </a:spcBef>
              <a:spcAft>
                <a:spcPts val="0"/>
              </a:spcAft>
              <a:buClr>
                <a:srgbClr val="990033"/>
              </a:buClr>
              <a:buSzTx/>
              <a:buFont typeface="Wingdings" pitchFamily="2" charset="2"/>
              <a:buChar char="Ø"/>
              <a:tabLst/>
              <a:defRPr/>
            </a:pPr>
            <a:endParaRPr kumimoji="0" lang="en-US" altLang="ko-KR" sz="3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
                <a:srgbClr val="990033"/>
              </a:buClr>
              <a:buSzTx/>
              <a:buFont typeface="Wingdings" pitchFamily="2" charset="2"/>
              <a:buChar char="Ø"/>
              <a:tabLst/>
              <a:defRPr/>
            </a:pPr>
            <a:r>
              <a:rPr kumimoji="0" lang="en-US" altLang="ko-KR" sz="3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 plain abdominal film </a:t>
            </a:r>
            <a:r>
              <a:rPr lang="en-US" altLang="ko-KR" sz="3000" dirty="0" smtClean="0">
                <a:latin typeface="Times New Roman" pitchFamily="18" charset="0"/>
                <a:cs typeface="Times New Roman" pitchFamily="18" charset="0"/>
              </a:rPr>
              <a:t>(</a:t>
            </a:r>
            <a:r>
              <a:rPr kumimoji="0" lang="en-US" altLang="ko-KR" sz="3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calcification and gross constipation)</a:t>
            </a:r>
          </a:p>
          <a:p>
            <a:pPr marL="342900" marR="0" lvl="0" indent="-342900" algn="l" defTabSz="914400" rtl="0" eaLnBrk="1" fontAlgn="auto" latinLnBrk="0" hangingPunct="1">
              <a:lnSpc>
                <a:spcPct val="90000"/>
              </a:lnSpc>
              <a:spcBef>
                <a:spcPct val="20000"/>
              </a:spcBef>
              <a:spcAft>
                <a:spcPts val="0"/>
              </a:spcAft>
              <a:buClr>
                <a:srgbClr val="990033"/>
              </a:buClr>
              <a:buSzTx/>
              <a:buFont typeface="Wingdings" pitchFamily="2" charset="2"/>
              <a:buChar char="Ø"/>
              <a:tabLst/>
              <a:defRPr/>
            </a:pPr>
            <a:endParaRPr lang="en-US" altLang="ko-KR" sz="3000" dirty="0" smtClean="0">
              <a:latin typeface="Times New Roman" pitchFamily="18" charset="0"/>
              <a:cs typeface="Times New Roman" pitchFamily="18" charset="0"/>
            </a:endParaRPr>
          </a:p>
          <a:p>
            <a:pPr marL="342900" lvl="0" indent="-342900">
              <a:lnSpc>
                <a:spcPct val="90000"/>
              </a:lnSpc>
              <a:spcBef>
                <a:spcPct val="20000"/>
              </a:spcBef>
              <a:buClr>
                <a:srgbClr val="990033"/>
              </a:buClr>
              <a:buFont typeface="Wingdings" pitchFamily="2" charset="2"/>
              <a:buChar char="Ø"/>
              <a:defRPr/>
            </a:pPr>
            <a:r>
              <a:rPr lang="en-US" altLang="ko-KR" sz="3000" dirty="0" smtClean="0">
                <a:latin typeface="Times New Roman" pitchFamily="18" charset="0"/>
                <a:cs typeface="Times New Roman" pitchFamily="18" charset="0"/>
              </a:rPr>
              <a:t>An abdominal ultrasound, particularly if urinary symptoms are suspected .</a:t>
            </a:r>
            <a:r>
              <a:rPr lang="en-US" sz="3200" dirty="0" smtClean="0">
                <a:latin typeface="Times New Roman" pitchFamily="18" charset="0"/>
                <a:cs typeface="Times New Roman" pitchFamily="18" charset="0"/>
              </a:rPr>
              <a:t> </a:t>
            </a:r>
          </a:p>
          <a:p>
            <a:pPr marL="342900" marR="0" lvl="0" indent="-342900" algn="l" defTabSz="914400" rtl="0" eaLnBrk="1" fontAlgn="auto" latinLnBrk="0" hangingPunct="1">
              <a:lnSpc>
                <a:spcPct val="90000"/>
              </a:lnSpc>
              <a:spcBef>
                <a:spcPct val="20000"/>
              </a:spcBef>
              <a:spcAft>
                <a:spcPts val="0"/>
              </a:spcAft>
              <a:buClr>
                <a:srgbClr val="990033"/>
              </a:buClr>
              <a:buSzTx/>
              <a:buFont typeface="Wingdings" pitchFamily="2" charset="2"/>
              <a:buNone/>
              <a:tabLst/>
              <a:defRPr/>
            </a:pPr>
            <a:endParaRPr kumimoji="0" lang="en-US" sz="2400" b="1" i="0" u="none" strike="noStrike" kern="1200" cap="none" spc="0" normalizeH="0" baseline="0" noProof="0" dirty="0" smtClean="0">
              <a:ln>
                <a:noFill/>
              </a:ln>
              <a:solidFill>
                <a:schemeClr val="tx1"/>
              </a:solidFill>
              <a:effectLst/>
              <a:uLnTx/>
              <a:uFillTx/>
              <a:latin typeface="Rockwell" pitchFamily="18" charset="0"/>
              <a:ea typeface="Gulim" pitchFamily="34" charset="-127"/>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9144000" cy="6858000"/>
          </a:xfrm>
        </p:spPr>
        <p:txBody>
          <a:bodyPr>
            <a:normAutofit/>
          </a:bodyPr>
          <a:lstStyle/>
          <a:p>
            <a:pPr algn="l" rtl="0"/>
            <a:r>
              <a:rPr lang="en-US" sz="2400" dirty="0" smtClean="0"/>
              <a:t>Enlarged and tender liver</a:t>
            </a:r>
          </a:p>
          <a:p>
            <a:pPr algn="l" rtl="0"/>
            <a:endParaRPr lang="en-US" sz="2400" dirty="0" smtClean="0"/>
          </a:p>
          <a:p>
            <a:pPr algn="l" rtl="0"/>
            <a:r>
              <a:rPr lang="en-US" sz="2400" dirty="0" err="1" smtClean="0"/>
              <a:t>Splenomegaly</a:t>
            </a:r>
            <a:r>
              <a:rPr lang="en-US" sz="2400" dirty="0" smtClean="0"/>
              <a:t> and </a:t>
            </a:r>
            <a:r>
              <a:rPr lang="en-US" sz="2400" dirty="0" err="1" smtClean="0"/>
              <a:t>lymphadenopathy</a:t>
            </a:r>
            <a:r>
              <a:rPr lang="en-US" sz="2400" dirty="0" smtClean="0"/>
              <a:t> may </a:t>
            </a:r>
            <a:r>
              <a:rPr lang="en-US" sz="2400" dirty="0" err="1" smtClean="0"/>
              <a:t>occure</a:t>
            </a:r>
            <a:endParaRPr lang="en-US" sz="2400" dirty="0" smtClean="0"/>
          </a:p>
          <a:p>
            <a:pPr algn="l" rtl="0"/>
            <a:endParaRPr lang="en-US" sz="2400" dirty="0" smtClean="0"/>
          </a:p>
          <a:p>
            <a:pPr algn="l" rtl="0"/>
            <a:r>
              <a:rPr lang="en-US" sz="2400" dirty="0" err="1" smtClean="0"/>
              <a:t>Extrahepatic</a:t>
            </a:r>
            <a:r>
              <a:rPr lang="en-US" sz="2400" dirty="0" smtClean="0"/>
              <a:t>  symptoms are more readily seen in HBV and HCV infections (rashes, arthritis). </a:t>
            </a:r>
          </a:p>
          <a:p>
            <a:pPr algn="l" rtl="0"/>
            <a:endParaRPr lang="en-US" sz="2400" dirty="0" smtClean="0"/>
          </a:p>
          <a:p>
            <a:pPr algn="l" rtl="0"/>
            <a:r>
              <a:rPr lang="en-US" sz="2400" dirty="0" smtClean="0"/>
              <a:t>Encephalopathy in ALF.</a:t>
            </a:r>
          </a:p>
          <a:p>
            <a:pPr algn="l" rtl="0">
              <a:buNone/>
            </a:pPr>
            <a:r>
              <a:rPr lang="ar-IQ" sz="3200" dirty="0" smtClean="0"/>
              <a:t> </a:t>
            </a:r>
            <a:endParaRPr lang="en-US" sz="3200" dirty="0" smtClean="0"/>
          </a:p>
          <a:p>
            <a:pPr algn="l" rtl="0"/>
            <a:endParaRPr lang="ar-IQ" dirty="0"/>
          </a:p>
        </p:txBody>
      </p:sp>
      <p:pic>
        <p:nvPicPr>
          <p:cNvPr id="13" name="Picture 5" descr="F:\الطلاب وامورهم\GIT lecture mine\محاضرات 2014_2015\hep pictures\webmd_rf_photo_of_liver_and_hepatitis_virus.jpg"/>
          <p:cNvPicPr>
            <a:picLocks noChangeAspect="1" noChangeArrowheads="1"/>
          </p:cNvPicPr>
          <p:nvPr/>
        </p:nvPicPr>
        <p:blipFill>
          <a:blip r:embed="rId3" cstate="print"/>
          <a:srcRect/>
          <a:stretch>
            <a:fillRect/>
          </a:stretch>
        </p:blipFill>
        <p:spPr bwMode="auto">
          <a:xfrm>
            <a:off x="3872444" y="3071810"/>
            <a:ext cx="5046296" cy="3429024"/>
          </a:xfrm>
          <a:prstGeom prst="rect">
            <a:avLst/>
          </a:prstGeo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342900" lvl="0" indent="-342900" algn="l" rtl="0">
              <a:lnSpc>
                <a:spcPct val="90000"/>
              </a:lnSpc>
              <a:buClr>
                <a:srgbClr val="990033"/>
              </a:buClr>
              <a:buFont typeface="Wingdings" pitchFamily="2" charset="2"/>
              <a:buChar char="Ø"/>
              <a:defRPr/>
            </a:pPr>
            <a:r>
              <a:rPr lang="en-US" sz="2800" dirty="0" smtClean="0">
                <a:latin typeface="Times New Roman" pitchFamily="18" charset="0"/>
                <a:cs typeface="Times New Roman" pitchFamily="18" charset="0"/>
              </a:rPr>
              <a:t>H. pylori test is indicated If  symptoms suggestive of peptic ulcer .</a:t>
            </a:r>
          </a:p>
          <a:p>
            <a:pPr marL="342900" lvl="0" indent="-342900" algn="l" rtl="0">
              <a:lnSpc>
                <a:spcPct val="90000"/>
              </a:lnSpc>
              <a:buClr>
                <a:srgbClr val="990033"/>
              </a:buClr>
              <a:buFont typeface="Wingdings" pitchFamily="2" charset="2"/>
              <a:buChar char="Ø"/>
              <a:defRPr/>
            </a:pPr>
            <a:endParaRPr lang="en-US" sz="2800" dirty="0" smtClean="0">
              <a:latin typeface="Times New Roman" pitchFamily="18" charset="0"/>
              <a:cs typeface="Times New Roman" pitchFamily="18" charset="0"/>
            </a:endParaRPr>
          </a:p>
          <a:p>
            <a:pPr marL="342900" lvl="0" indent="-342900" algn="l" rtl="0">
              <a:lnSpc>
                <a:spcPct val="90000"/>
              </a:lnSpc>
              <a:buClr>
                <a:srgbClr val="990033"/>
              </a:buClr>
              <a:buFont typeface="Wingdings" pitchFamily="2" charset="2"/>
              <a:buChar char="Ø"/>
              <a:defRPr/>
            </a:pPr>
            <a:r>
              <a:rPr lang="en-US" sz="2800" dirty="0" smtClean="0">
                <a:latin typeface="Times New Roman" pitchFamily="18" charset="0"/>
                <a:cs typeface="Times New Roman" pitchFamily="18" charset="0"/>
              </a:rPr>
              <a:t>Upper GIT endoscopy is indicated if persistent upper GIT pathology is suspected. </a:t>
            </a:r>
            <a:endParaRPr lang="en-US" altLang="ko-KR" sz="2800" dirty="0" smtClean="0">
              <a:latin typeface="Times New Roman" pitchFamily="18" charset="0"/>
              <a:cs typeface="Times New Roman" pitchFamily="18" charset="0"/>
            </a:endParaRPr>
          </a:p>
          <a:p>
            <a:pPr algn="l" rtl="0">
              <a:buNone/>
            </a:pPr>
            <a:r>
              <a:rPr lang="en-US" sz="2800" dirty="0" smtClean="0">
                <a:latin typeface="Times New Roman" pitchFamily="18" charset="0"/>
                <a:cs typeface="Times New Roman" pitchFamily="18" charset="0"/>
              </a:rPr>
              <a:t> </a:t>
            </a:r>
          </a:p>
          <a:p>
            <a:pPr algn="l" rtl="0"/>
            <a:endParaRPr lang="ar-IQ"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0" y="0"/>
            <a:ext cx="9144000" cy="523875"/>
          </a:xfrm>
        </p:spPr>
        <p:txBody>
          <a:bodyPr>
            <a:normAutofit fontScale="52500" lnSpcReduction="20000"/>
          </a:bodyPr>
          <a:lstStyle/>
          <a:p>
            <a:pPr algn="l" rtl="0">
              <a:buNone/>
              <a:defRPr/>
            </a:pPr>
            <a:r>
              <a:rPr lang="en-US" sz="6100" b="1" dirty="0" smtClean="0">
                <a:solidFill>
                  <a:srgbClr val="E2005B"/>
                </a:solidFill>
                <a:latin typeface="Times New Roman" pitchFamily="18" charset="0"/>
                <a:cs typeface="Times New Roman" pitchFamily="18" charset="0"/>
              </a:rPr>
              <a:t>Management of RAP</a:t>
            </a:r>
            <a:endParaRPr lang="ar-IQ" sz="6100" b="1" dirty="0">
              <a:latin typeface="Times New Roman" pitchFamily="18" charset="0"/>
              <a:cs typeface="Times New Roman" pitchFamily="18" charset="0"/>
            </a:endParaRPr>
          </a:p>
        </p:txBody>
      </p:sp>
      <p:sp>
        <p:nvSpPr>
          <p:cNvPr id="6" name="Content Placeholder 2"/>
          <p:cNvSpPr txBox="1">
            <a:spLocks/>
          </p:cNvSpPr>
          <p:nvPr/>
        </p:nvSpPr>
        <p:spPr>
          <a:xfrm>
            <a:off x="0" y="762000"/>
            <a:ext cx="9144000" cy="609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Explain and reassure the child and family members</a:t>
            </a: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Identify red flags</a:t>
            </a: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Allow normal activity</a:t>
            </a: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Establish regular follow-up</a:t>
            </a: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Medications are generally unhelpful . Gastric acid blockers or </a:t>
            </a:r>
            <a:r>
              <a:rPr kumimoji="0" lang="en-US"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anticholinergics</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can be tried empirically</a:t>
            </a:r>
          </a:p>
          <a:p>
            <a:pPr marL="342900" marR="0" lvl="0" indent="-342900" algn="l" defTabSz="914400" rtl="0" eaLnBrk="1" fontAlgn="auto" latinLnBrk="0" hangingPunct="1">
              <a:lnSpc>
                <a:spcPct val="100000"/>
              </a:lnSpc>
              <a:spcBef>
                <a:spcPct val="20000"/>
              </a:spcBef>
              <a:spcAft>
                <a:spcPts val="0"/>
              </a:spcAft>
              <a:buClr>
                <a:srgbClr val="E2005B"/>
              </a:buClr>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IQ"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idx="1"/>
          </p:nvPr>
        </p:nvSpPr>
        <p:spPr bwMode="auto">
          <a:xfrm>
            <a:off x="0" y="0"/>
            <a:ext cx="9144000" cy="496161"/>
          </a:xfrm>
          <a:prstGeom prst="rect">
            <a:avLst/>
          </a:prstGeom>
          <a:noFill/>
          <a:ln w="12700">
            <a:noFill/>
            <a:prstDash val="sysDot"/>
            <a:miter lim="800000"/>
            <a:headEnd type="none" w="sm" len="sm"/>
            <a:tailEnd type="none" w="sm" len="sm"/>
          </a:ln>
        </p:spPr>
        <p:txBody>
          <a:bodyPr>
            <a:spAutoFit/>
          </a:bodyPr>
          <a:lstStyle/>
          <a:p>
            <a:pPr algn="l" rtl="0">
              <a:lnSpc>
                <a:spcPct val="80000"/>
              </a:lnSpc>
              <a:spcBef>
                <a:spcPct val="20000"/>
              </a:spcBef>
              <a:buClr>
                <a:schemeClr val="tx2"/>
              </a:buClr>
              <a:buSzPct val="90000"/>
              <a:buFont typeface="Wingdings" pitchFamily="2" charset="2"/>
              <a:buNone/>
            </a:pPr>
            <a:r>
              <a:rPr lang="en-US" altLang="ko-KR" sz="3200" b="1" dirty="0">
                <a:solidFill>
                  <a:srgbClr val="B0049C"/>
                </a:solidFill>
                <a:latin typeface="Calibri" pitchFamily="34" charset="0"/>
              </a:rPr>
              <a:t>Prognosis</a:t>
            </a:r>
            <a:endParaRPr lang="en-US" sz="3200" dirty="0">
              <a:solidFill>
                <a:srgbClr val="B0049C"/>
              </a:solidFill>
              <a:latin typeface="Calibri" pitchFamily="34" charset="0"/>
            </a:endParaRPr>
          </a:p>
        </p:txBody>
      </p:sp>
      <p:sp>
        <p:nvSpPr>
          <p:cNvPr id="5" name="Rectangle 2"/>
          <p:cNvSpPr txBox="1">
            <a:spLocks/>
          </p:cNvSpPr>
          <p:nvPr/>
        </p:nvSpPr>
        <p:spPr>
          <a:xfrm>
            <a:off x="0" y="914400"/>
            <a:ext cx="9144000" cy="5943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
                <a:srgbClr val="990033"/>
              </a:buClr>
              <a:buSzTx/>
              <a:buFont typeface="Wingdings" pitchFamily="2" charset="2"/>
              <a:buChar char="v"/>
              <a:tabLst/>
              <a:defRPr/>
            </a:pPr>
            <a:r>
              <a:rPr kumimoji="0" lang="en-US" altLang="ko-K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 substantial proportion of children may continue to suffer in adult life from the symptoms of irritable bowel syndrome.</a:t>
            </a:r>
          </a:p>
          <a:p>
            <a:pPr marL="342900" marR="0" lvl="0" indent="-342900" algn="l" defTabSz="914400" rtl="0" eaLnBrk="1" fontAlgn="auto" latinLnBrk="0" hangingPunct="1">
              <a:lnSpc>
                <a:spcPct val="80000"/>
              </a:lnSpc>
              <a:spcBef>
                <a:spcPct val="20000"/>
              </a:spcBef>
              <a:spcAft>
                <a:spcPts val="0"/>
              </a:spcAft>
              <a:buClr>
                <a:srgbClr val="990033"/>
              </a:buClr>
              <a:buSzTx/>
              <a:buFont typeface="Wingdings" pitchFamily="2" charset="2"/>
              <a:buChar char="v"/>
              <a:tabLst/>
              <a:defRPr/>
            </a:pPr>
            <a:endParaRPr kumimoji="0" lang="en-US" altLang="ko-K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
                <a:srgbClr val="990033"/>
              </a:buClr>
              <a:buSzTx/>
              <a:buFont typeface="Wingdings" pitchFamily="2" charset="2"/>
              <a:buChar char="v"/>
              <a:tabLst/>
              <a:defRPr/>
            </a:pPr>
            <a:endParaRPr kumimoji="0" lang="en-US" altLang="ko-K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
                <a:srgbClr val="990033"/>
              </a:buClr>
              <a:buSzTx/>
              <a:buFont typeface="Wingdings" pitchFamily="2" charset="2"/>
              <a:buChar char="v"/>
              <a:tabLst/>
              <a:defRPr/>
            </a:pPr>
            <a:r>
              <a:rPr kumimoji="0" lang="en-US" altLang="ko-KR"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Children who develop symptoms at an early age and in whom treatment is delayed, the prognosis may be worse. </a:t>
            </a: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l" rtl="0">
              <a:buNone/>
            </a:pPr>
            <a:r>
              <a:rPr lang="en-US" sz="2800" dirty="0" smtClean="0">
                <a:latin typeface="Times New Roman" pitchFamily="18" charset="0"/>
                <a:cs typeface="Times New Roman" pitchFamily="18" charset="0"/>
              </a:rPr>
              <a:t>An 11-year-old girl has experienced </a:t>
            </a:r>
            <a:r>
              <a:rPr lang="en-US" sz="2800" dirty="0" err="1" smtClean="0">
                <a:latin typeface="Times New Roman" pitchFamily="18" charset="0"/>
                <a:cs typeface="Times New Roman" pitchFamily="18" charset="0"/>
              </a:rPr>
              <a:t>periumbilical</a:t>
            </a:r>
            <a:r>
              <a:rPr lang="en-US" sz="2800" dirty="0" smtClean="0">
                <a:latin typeface="Times New Roman" pitchFamily="18" charset="0"/>
                <a:cs typeface="Times New Roman" pitchFamily="18" charset="0"/>
              </a:rPr>
              <a:t> abdominal pain for 4 months.  The pain occurs several times each week, it is variable in severity,  She often has difficulty falling asleep at night .And When episodes occur at school, the school nurse usually calls the parents to take her home. She has missed 10 days of school during the last 2 month because of the pain. Her physical examinations is unremarkable . </a:t>
            </a:r>
          </a:p>
          <a:p>
            <a:pPr algn="l" rtl="0"/>
            <a:endParaRPr lang="en-US" sz="2800" dirty="0" smtClean="0">
              <a:latin typeface="Times New Roman" pitchFamily="18" charset="0"/>
              <a:cs typeface="Times New Roman" pitchFamily="18" charset="0"/>
            </a:endParaRPr>
          </a:p>
          <a:p>
            <a:pPr algn="l" rtl="0">
              <a:buNone/>
            </a:pPr>
            <a:r>
              <a:rPr lang="en-US" sz="2800" dirty="0" smtClean="0">
                <a:latin typeface="Times New Roman" pitchFamily="18" charset="0"/>
                <a:cs typeface="Times New Roman" pitchFamily="18" charset="0"/>
              </a:rPr>
              <a:t>Q1/ what is the most likely diagnosis?</a:t>
            </a:r>
          </a:p>
          <a:p>
            <a:pPr algn="l" rtl="0">
              <a:buNone/>
            </a:pPr>
            <a:endParaRPr lang="en-US" sz="2800" dirty="0" smtClean="0">
              <a:latin typeface="Times New Roman" pitchFamily="18" charset="0"/>
              <a:cs typeface="Times New Roman" pitchFamily="18" charset="0"/>
            </a:endParaRPr>
          </a:p>
          <a:p>
            <a:pPr algn="l" rtl="0">
              <a:buNone/>
            </a:pPr>
            <a:r>
              <a:rPr lang="en-US" sz="2800" dirty="0" smtClean="0">
                <a:latin typeface="Times New Roman" pitchFamily="18" charset="0"/>
                <a:cs typeface="Times New Roman" pitchFamily="18" charset="0"/>
              </a:rPr>
              <a:t>Q2/ which of the following is essential for confirming the diagnosis?</a:t>
            </a:r>
          </a:p>
          <a:p>
            <a:pPr marL="514350" lvl="0" indent="-514350" algn="l" rtl="0">
              <a:buFont typeface="+mj-lt"/>
              <a:buAutoNum type="alphaUcPeriod"/>
            </a:pPr>
            <a:r>
              <a:rPr lang="en-US" sz="2800" dirty="0" smtClean="0">
                <a:latin typeface="Times New Roman" pitchFamily="18" charset="0"/>
                <a:cs typeface="Times New Roman" pitchFamily="18" charset="0"/>
              </a:rPr>
              <a:t>barium meal</a:t>
            </a:r>
          </a:p>
          <a:p>
            <a:pPr marL="514350" lvl="0" indent="-514350" algn="l" rtl="0">
              <a:buFont typeface="+mj-lt"/>
              <a:buAutoNum type="alphaUcPeriod"/>
            </a:pPr>
            <a:r>
              <a:rPr lang="en-US" sz="2800" dirty="0" smtClean="0">
                <a:latin typeface="Times New Roman" pitchFamily="18" charset="0"/>
                <a:cs typeface="Times New Roman" pitchFamily="18" charset="0"/>
              </a:rPr>
              <a:t>Laboratory study is  unnecessary in this patient</a:t>
            </a:r>
          </a:p>
          <a:p>
            <a:pPr marL="514350" lvl="0" indent="-514350" algn="l" rtl="0">
              <a:buFont typeface="+mj-lt"/>
              <a:buAutoNum type="alphaUcPeriod"/>
            </a:pPr>
            <a:r>
              <a:rPr lang="en-US" sz="2800" dirty="0" smtClean="0">
                <a:latin typeface="Times New Roman" pitchFamily="18" charset="0"/>
                <a:cs typeface="Times New Roman" pitchFamily="18" charset="0"/>
              </a:rPr>
              <a:t>upper gastrointestinal endoscopy is necessary</a:t>
            </a:r>
          </a:p>
          <a:p>
            <a:pPr marL="514350" lvl="0" indent="-514350" algn="l" rtl="0">
              <a:buFont typeface="+mj-lt"/>
              <a:buAutoNum type="alphaUcPeriod"/>
            </a:pPr>
            <a:r>
              <a:rPr lang="en-US" sz="2800" dirty="0" smtClean="0">
                <a:latin typeface="Times New Roman" pitchFamily="18" charset="0"/>
                <a:cs typeface="Times New Roman" pitchFamily="18" charset="0"/>
              </a:rPr>
              <a:t>colonoscopy and biopsy is necessary</a:t>
            </a:r>
          </a:p>
          <a:p>
            <a:pPr marL="514350" lvl="0" indent="-514350" algn="l" rtl="0">
              <a:buFont typeface="+mj-lt"/>
              <a:buAutoNum type="alphaUcPeriod"/>
            </a:pPr>
            <a:r>
              <a:rPr lang="en-US" sz="2800" dirty="0" smtClean="0">
                <a:latin typeface="Times New Roman" pitchFamily="18" charset="0"/>
                <a:cs typeface="Times New Roman" pitchFamily="18" charset="0"/>
              </a:rPr>
              <a:t>barium follow through </a:t>
            </a:r>
          </a:p>
          <a:p>
            <a:pPr algn="l" rtl="0"/>
            <a:endParaRPr lang="ar-IQ"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2800" dirty="0" smtClean="0">
                <a:latin typeface="Times New Roman" pitchFamily="18" charset="0"/>
                <a:cs typeface="Times New Roman" pitchFamily="18" charset="0"/>
              </a:rPr>
              <a:t>Q 3/ list the treatment plan to this patient?</a:t>
            </a:r>
          </a:p>
          <a:p>
            <a:pPr algn="l" rtl="0">
              <a:buNone/>
            </a:pPr>
            <a:endParaRPr lang="en-US" sz="2800" dirty="0" smtClean="0">
              <a:latin typeface="Times New Roman" pitchFamily="18" charset="0"/>
              <a:cs typeface="Times New Roman" pitchFamily="18" charset="0"/>
            </a:endParaRPr>
          </a:p>
          <a:p>
            <a:pPr algn="l" rtl="0">
              <a:buNone/>
            </a:pPr>
            <a:r>
              <a:rPr lang="en-US" sz="2800" b="1" u="sng" dirty="0" smtClean="0">
                <a:solidFill>
                  <a:srgbClr val="FF0000"/>
                </a:solidFill>
                <a:latin typeface="Times New Roman" pitchFamily="18" charset="0"/>
                <a:cs typeface="Times New Roman" pitchFamily="18" charset="0"/>
              </a:rPr>
              <a:t>Answer: </a:t>
            </a:r>
            <a:endParaRPr lang="en-US" sz="2800" dirty="0" smtClean="0">
              <a:solidFill>
                <a:srgbClr val="FF0000"/>
              </a:solidFill>
              <a:latin typeface="Times New Roman" pitchFamily="18" charset="0"/>
              <a:cs typeface="Times New Roman" pitchFamily="18" charset="0"/>
            </a:endParaRPr>
          </a:p>
          <a:p>
            <a:pPr algn="l" rtl="0">
              <a:buNone/>
            </a:pPr>
            <a:r>
              <a:rPr lang="en-US" sz="2800" dirty="0" smtClean="0">
                <a:latin typeface="Times New Roman" pitchFamily="18" charset="0"/>
                <a:cs typeface="Times New Roman" pitchFamily="18" charset="0"/>
              </a:rPr>
              <a:t>1/ recurrent abdominal pain / functional abdominal pain</a:t>
            </a:r>
          </a:p>
          <a:p>
            <a:pPr algn="l" rtl="0">
              <a:buNone/>
            </a:pPr>
            <a:endParaRPr lang="en-US" sz="2800" dirty="0" smtClean="0">
              <a:latin typeface="Times New Roman" pitchFamily="18" charset="0"/>
              <a:cs typeface="Times New Roman" pitchFamily="18" charset="0"/>
            </a:endParaRPr>
          </a:p>
          <a:p>
            <a:pPr algn="l" rtl="0">
              <a:buNone/>
            </a:pPr>
            <a:r>
              <a:rPr lang="en-US" sz="2800" dirty="0" smtClean="0">
                <a:latin typeface="Times New Roman" pitchFamily="18" charset="0"/>
                <a:cs typeface="Times New Roman" pitchFamily="18" charset="0"/>
              </a:rPr>
              <a:t>2/ b</a:t>
            </a:r>
          </a:p>
          <a:p>
            <a:pPr algn="l" rtl="0">
              <a:buNone/>
            </a:pPr>
            <a:endParaRPr lang="en-US" sz="2800" dirty="0" smtClean="0">
              <a:latin typeface="Times New Roman" pitchFamily="18" charset="0"/>
              <a:cs typeface="Times New Roman" pitchFamily="18" charset="0"/>
            </a:endParaRPr>
          </a:p>
          <a:p>
            <a:pPr algn="l" rtl="0">
              <a:buNone/>
            </a:pPr>
            <a:r>
              <a:rPr lang="en-US" sz="2800" dirty="0" smtClean="0">
                <a:latin typeface="Times New Roman" pitchFamily="18" charset="0"/>
                <a:cs typeface="Times New Roman" pitchFamily="18" charset="0"/>
              </a:rPr>
              <a:t>3/</a:t>
            </a:r>
          </a:p>
          <a:p>
            <a:pPr algn="l" rtl="0">
              <a:buFontTx/>
              <a:buChar char="-"/>
            </a:pPr>
            <a:r>
              <a:rPr lang="en-US" sz="2800" dirty="0" smtClean="0">
                <a:latin typeface="Times New Roman" pitchFamily="18" charset="0"/>
                <a:cs typeface="Times New Roman" pitchFamily="18" charset="0"/>
              </a:rPr>
              <a:t>reassurance of the child and family members</a:t>
            </a:r>
          </a:p>
          <a:p>
            <a:pPr algn="l" rtl="0">
              <a:buFontTx/>
              <a:buChar char="-"/>
            </a:pPr>
            <a:r>
              <a:rPr lang="en-US" sz="2800" dirty="0" smtClean="0">
                <a:latin typeface="Times New Roman" pitchFamily="18" charset="0"/>
                <a:cs typeface="Times New Roman" pitchFamily="18" charset="0"/>
              </a:rPr>
              <a:t>close follow-up</a:t>
            </a:r>
          </a:p>
          <a:p>
            <a:pPr algn="l" rtl="0">
              <a:buNone/>
            </a:pPr>
            <a:r>
              <a:rPr lang="en-US" sz="2800" dirty="0" smtClean="0">
                <a:latin typeface="Times New Roman" pitchFamily="18" charset="0"/>
                <a:cs typeface="Times New Roman" pitchFamily="18" charset="0"/>
              </a:rPr>
              <a:t>- Identify red flags</a:t>
            </a:r>
          </a:p>
          <a:p>
            <a:pPr algn="l" rtl="0">
              <a:buNone/>
            </a:pPr>
            <a:r>
              <a:rPr lang="en-US" sz="2800" dirty="0" smtClean="0">
                <a:latin typeface="Times New Roman" pitchFamily="18" charset="0"/>
                <a:cs typeface="Times New Roman" pitchFamily="18" charset="0"/>
              </a:rPr>
              <a:t>- Medications are generally unhelpful. Gastric acid blockers or    </a:t>
            </a:r>
            <a:r>
              <a:rPr lang="en-US" sz="2800" dirty="0" err="1" smtClean="0">
                <a:latin typeface="Times New Roman" pitchFamily="18" charset="0"/>
                <a:cs typeface="Times New Roman" pitchFamily="18" charset="0"/>
              </a:rPr>
              <a:t>anticholinergics</a:t>
            </a:r>
            <a:r>
              <a:rPr lang="en-US" sz="2800" dirty="0" smtClean="0">
                <a:latin typeface="Times New Roman" pitchFamily="18" charset="0"/>
                <a:cs typeface="Times New Roman" pitchFamily="18" charset="0"/>
              </a:rPr>
              <a:t> can be tried empirically</a:t>
            </a:r>
          </a:p>
          <a:p>
            <a:endParaRPr lang="ar-IQ"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buNone/>
            </a:pPr>
            <a:r>
              <a:rPr lang="en-US" dirty="0" smtClean="0">
                <a:solidFill>
                  <a:srgbClr val="FF0000"/>
                </a:solidFill>
              </a:rPr>
              <a:t>References </a:t>
            </a:r>
          </a:p>
          <a:p>
            <a:pPr algn="l" rtl="0"/>
            <a:endParaRPr lang="en-US" dirty="0" smtClean="0"/>
          </a:p>
          <a:p>
            <a:pPr marL="493776" indent="-457200" algn="l" rtl="0">
              <a:buFont typeface="+mj-lt"/>
              <a:buAutoNum type="arabicPeriod"/>
            </a:pPr>
            <a:r>
              <a:rPr lang="en-US" sz="2000" dirty="0" smtClean="0">
                <a:latin typeface="Times New Roman" pitchFamily="18" charset="0"/>
                <a:cs typeface="Times New Roman" pitchFamily="18" charset="0"/>
              </a:rPr>
              <a:t>M. Kyle Jensen and William F. </a:t>
            </a:r>
            <a:r>
              <a:rPr lang="en-US" sz="2000" dirty="0" err="1" smtClean="0">
                <a:latin typeface="Times New Roman" pitchFamily="18" charset="0"/>
                <a:cs typeface="Times New Roman" pitchFamily="18" charset="0"/>
              </a:rPr>
              <a:t>Balistreri</a:t>
            </a:r>
            <a:r>
              <a:rPr lang="en-US" sz="2000" dirty="0" smtClean="0">
                <a:latin typeface="Times New Roman" pitchFamily="18" charset="0"/>
                <a:cs typeface="Times New Roman" pitchFamily="18" charset="0"/>
              </a:rPr>
              <a:t> .Viral Hepatitis : Nelson Textbook  of </a:t>
            </a:r>
            <a:r>
              <a:rPr lang="en-US" sz="2000" dirty="0" err="1" smtClean="0">
                <a:latin typeface="Times New Roman" pitchFamily="18" charset="0"/>
                <a:cs typeface="Times New Roman" pitchFamily="18" charset="0"/>
              </a:rPr>
              <a:t>peditrics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Kliegman</a:t>
            </a:r>
            <a:r>
              <a:rPr lang="en-US" sz="2000" dirty="0" smtClean="0">
                <a:latin typeface="Times New Roman" pitchFamily="18" charset="0"/>
                <a:cs typeface="Times New Roman" pitchFamily="18" charset="0"/>
              </a:rPr>
              <a:t> , Stanton , </a:t>
            </a:r>
            <a:r>
              <a:rPr lang="en-US" sz="2000" dirty="0" err="1" smtClean="0">
                <a:latin typeface="Times New Roman" pitchFamily="18" charset="0"/>
                <a:cs typeface="Times New Roman" pitchFamily="18" charset="0"/>
              </a:rPr>
              <a:t>Schor</a:t>
            </a:r>
            <a:r>
              <a:rPr lang="en-US" sz="2000" dirty="0" smtClean="0">
                <a:latin typeface="Times New Roman" pitchFamily="18" charset="0"/>
                <a:cs typeface="Times New Roman" pitchFamily="18" charset="0"/>
              </a:rPr>
              <a:t> . 20</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Edition . John F. Kennedy , Philadelphia , Elsevier, 2016 : 2289 .</a:t>
            </a:r>
          </a:p>
          <a:p>
            <a:pPr marL="493776" indent="-457200" algn="l" rtl="0">
              <a:buFont typeface="+mj-lt"/>
              <a:buAutoNum type="arabicPeriod"/>
            </a:pPr>
            <a:endParaRPr lang="en-US" sz="2000" dirty="0" smtClean="0">
              <a:latin typeface="Times New Roman" pitchFamily="18" charset="0"/>
              <a:cs typeface="Times New Roman" pitchFamily="18" charset="0"/>
            </a:endParaRPr>
          </a:p>
          <a:p>
            <a:pPr marL="493776" indent="-457200" algn="l" rtl="0">
              <a:buFont typeface="+mj-lt"/>
              <a:buAutoNum type="arabicPeriod"/>
            </a:pPr>
            <a:endParaRPr lang="en-US" sz="2000" dirty="0" smtClean="0">
              <a:latin typeface="Times New Roman" pitchFamily="18" charset="0"/>
              <a:cs typeface="Times New Roman" pitchFamily="18" charset="0"/>
            </a:endParaRPr>
          </a:p>
          <a:p>
            <a:pPr marL="493776" indent="-457200" algn="l" rtl="0">
              <a:buFont typeface="+mj-lt"/>
              <a:buAutoNum type="arabicPeriod"/>
            </a:pPr>
            <a:r>
              <a:rPr lang="en-US" sz="2400" dirty="0" smtClean="0">
                <a:latin typeface="Times New Roman" pitchFamily="18" charset="0"/>
                <a:cs typeface="Times New Roman" pitchFamily="18" charset="0"/>
              </a:rPr>
              <a:t>www.medescape.com ,Viral Hepatitis by Adrienne M </a:t>
            </a:r>
            <a:r>
              <a:rPr lang="en-US" sz="2400" dirty="0" err="1" smtClean="0">
                <a:latin typeface="Times New Roman" pitchFamily="18" charset="0"/>
                <a:cs typeface="Times New Roman" pitchFamily="18" charset="0"/>
              </a:rPr>
              <a:t>Buggs</a:t>
            </a:r>
            <a:r>
              <a:rPr lang="en-US" sz="2400" dirty="0" smtClean="0">
                <a:latin typeface="Times New Roman" pitchFamily="18" charset="0"/>
                <a:cs typeface="Times New Roman" pitchFamily="18" charset="0"/>
              </a:rPr>
              <a:t>, MD, Dec 16, 2014 </a:t>
            </a:r>
          </a:p>
          <a:p>
            <a:pPr algn="l" rtl="0"/>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ctr">
              <a:buNone/>
            </a:pPr>
            <a:r>
              <a:rPr lang="en-US" sz="9600" dirty="0" smtClean="0">
                <a:solidFill>
                  <a:srgbClr val="FF0000"/>
                </a:solidFill>
              </a:rPr>
              <a:t>Thank you </a:t>
            </a:r>
            <a:endParaRPr lang="ar-IQ" sz="9600"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86058"/>
            <a:ext cx="7467600" cy="1143000"/>
          </a:xfrm>
        </p:spPr>
        <p:txBody>
          <a:bodyPr>
            <a:normAutofit fontScale="90000"/>
          </a:bodyPr>
          <a:lstStyle/>
          <a:p>
            <a:pPr algn="ctr"/>
            <a:r>
              <a:rPr lang="en-US" sz="9600" b="1" dirty="0" smtClean="0">
                <a:solidFill>
                  <a:srgbClr val="FF0000"/>
                </a:solidFill>
              </a:rPr>
              <a:t>Thank you</a:t>
            </a:r>
            <a:r>
              <a:rPr lang="en-US" dirty="0" smtClean="0"/>
              <a:t> </a:t>
            </a:r>
            <a:endParaRPr lang="ar-IQ"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670"/>
          </a:xfrm>
        </p:spPr>
        <p:txBody>
          <a:bodyPr>
            <a:normAutofit fontScale="90000"/>
          </a:bodyPr>
          <a:lstStyle/>
          <a:p>
            <a:r>
              <a:rPr lang="en-US" sz="3100" dirty="0" smtClean="0"/>
              <a:t/>
            </a:r>
            <a:br>
              <a:rPr lang="en-US" sz="3100" dirty="0" smtClean="0"/>
            </a:br>
            <a:r>
              <a:rPr lang="en-US" sz="2700" b="1" dirty="0" smtClean="0">
                <a:solidFill>
                  <a:srgbClr val="FFFF00"/>
                </a:solidFill>
              </a:rPr>
              <a:t>Common </a:t>
            </a:r>
            <a:r>
              <a:rPr lang="en-US" sz="2700" b="1" dirty="0">
                <a:solidFill>
                  <a:srgbClr val="FFFF00"/>
                </a:solidFill>
              </a:rPr>
              <a:t>Biochemical Profiles in the Acute </a:t>
            </a:r>
            <a:r>
              <a:rPr lang="en-US" sz="2700" b="1" dirty="0" smtClean="0">
                <a:solidFill>
                  <a:srgbClr val="FFFF00"/>
                </a:solidFill>
              </a:rPr>
              <a:t>Hepatitis </a:t>
            </a:r>
            <a:r>
              <a:rPr lang="en-US" b="1" dirty="0"/>
              <a:t/>
            </a:r>
            <a:br>
              <a:rPr lang="en-US" b="1" dirty="0"/>
            </a:br>
            <a:endParaRPr lang="ar-IQ" b="1" dirty="0"/>
          </a:p>
        </p:txBody>
      </p:sp>
      <p:sp>
        <p:nvSpPr>
          <p:cNvPr id="3" name="Content Placeholder 2"/>
          <p:cNvSpPr>
            <a:spLocks noGrp="1"/>
          </p:cNvSpPr>
          <p:nvPr>
            <p:ph idx="1"/>
          </p:nvPr>
        </p:nvSpPr>
        <p:spPr>
          <a:xfrm>
            <a:off x="0" y="785794"/>
            <a:ext cx="9144000" cy="6072206"/>
          </a:xfrm>
        </p:spPr>
        <p:txBody>
          <a:bodyPr>
            <a:normAutofit/>
          </a:bodyPr>
          <a:lstStyle/>
          <a:p>
            <a:pPr algn="l" rtl="0"/>
            <a:r>
              <a:rPr lang="en-US" sz="2400" dirty="0" smtClean="0"/>
              <a:t>Rise serum ALT and AST. </a:t>
            </a:r>
          </a:p>
          <a:p>
            <a:pPr algn="l" rtl="0"/>
            <a:endParaRPr lang="en-US" sz="2400" dirty="0" smtClean="0"/>
          </a:p>
          <a:p>
            <a:pPr algn="l" rtl="0"/>
            <a:r>
              <a:rPr lang="en-US" sz="2400" dirty="0" err="1" smtClean="0"/>
              <a:t>Cholestasis</a:t>
            </a:r>
            <a:r>
              <a:rPr lang="en-US" sz="2400" i="1" dirty="0" smtClean="0"/>
              <a:t> : </a:t>
            </a:r>
            <a:r>
              <a:rPr lang="en-US" sz="2400" dirty="0" smtClean="0"/>
              <a:t>elevated </a:t>
            </a:r>
            <a:r>
              <a:rPr lang="en-US" sz="2400" dirty="0"/>
              <a:t>serum conjugated </a:t>
            </a:r>
            <a:r>
              <a:rPr lang="en-US" sz="2400" dirty="0" err="1"/>
              <a:t>bilirubin</a:t>
            </a:r>
            <a:r>
              <a:rPr lang="en-US" sz="2400" dirty="0"/>
              <a:t> </a:t>
            </a:r>
            <a:r>
              <a:rPr lang="en-US" sz="2400" dirty="0" smtClean="0"/>
              <a:t>, Elevation </a:t>
            </a:r>
            <a:r>
              <a:rPr lang="en-US" sz="2400" dirty="0"/>
              <a:t>of </a:t>
            </a:r>
            <a:r>
              <a:rPr lang="en-US" sz="2400" dirty="0" smtClean="0"/>
              <a:t>ALP</a:t>
            </a:r>
            <a:r>
              <a:rPr lang="en-US" sz="2400" dirty="0"/>
              <a:t> </a:t>
            </a:r>
            <a:r>
              <a:rPr lang="en-US" sz="2400" dirty="0" smtClean="0"/>
              <a:t>, </a:t>
            </a:r>
            <a:r>
              <a:rPr lang="en-US" sz="2400" dirty="0"/>
              <a:t>5′-nucleotidase, γ-</a:t>
            </a:r>
            <a:r>
              <a:rPr lang="en-US" sz="2400" dirty="0" err="1"/>
              <a:t>glutamyl</a:t>
            </a:r>
            <a:r>
              <a:rPr lang="en-US" sz="2400" dirty="0"/>
              <a:t> </a:t>
            </a:r>
            <a:r>
              <a:rPr lang="en-US" sz="2400" dirty="0" err="1"/>
              <a:t>transpeptidase</a:t>
            </a:r>
            <a:r>
              <a:rPr lang="en-US" sz="2400" dirty="0"/>
              <a:t> (GGT), and </a:t>
            </a:r>
            <a:r>
              <a:rPr lang="en-US" sz="2400" dirty="0" err="1" smtClean="0"/>
              <a:t>urobilinogen</a:t>
            </a:r>
            <a:endParaRPr lang="en-US" sz="2400" dirty="0" smtClean="0"/>
          </a:p>
          <a:p>
            <a:pPr algn="l" rtl="0"/>
            <a:endParaRPr lang="en-US" sz="2400" dirty="0" smtClean="0"/>
          </a:p>
          <a:p>
            <a:pPr algn="l" rtl="0"/>
            <a:r>
              <a:rPr lang="en-US" sz="2400" dirty="0"/>
              <a:t>Synthetic dysfunction is reflected by </a:t>
            </a:r>
            <a:r>
              <a:rPr lang="en-US" sz="2400" dirty="0" smtClean="0"/>
              <a:t>prolonged PT , </a:t>
            </a:r>
            <a:r>
              <a:rPr lang="en-US" sz="2400" dirty="0"/>
              <a:t>high </a:t>
            </a:r>
            <a:r>
              <a:rPr lang="en-US" sz="2400" dirty="0" smtClean="0"/>
              <a:t>[</a:t>
            </a:r>
            <a:r>
              <a:rPr lang="en-US" sz="2400" dirty="0"/>
              <a:t>INR], low serum albumin </a:t>
            </a:r>
            <a:r>
              <a:rPr lang="en-US" sz="2400" dirty="0" smtClean="0"/>
              <a:t>, metabolic </a:t>
            </a:r>
            <a:r>
              <a:rPr lang="en-US" sz="2400" dirty="0"/>
              <a:t>disturbances (hypoglycemia, lactic acidosis, </a:t>
            </a:r>
            <a:r>
              <a:rPr lang="en-US" sz="2400" dirty="0" err="1"/>
              <a:t>hyperammonemia</a:t>
            </a:r>
            <a:r>
              <a:rPr lang="en-US" sz="2400" dirty="0"/>
              <a:t>), </a:t>
            </a:r>
            <a:r>
              <a:rPr lang="en-US" sz="2400" dirty="0" smtClean="0"/>
              <a:t>and encephalopathy</a:t>
            </a:r>
            <a:endParaRPr lang="en-US" sz="2400" dirty="0"/>
          </a:p>
          <a:p>
            <a:pPr algn="l" rtl="0"/>
            <a:endParaRPr lang="ar-IQ" sz="2400" dirty="0">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l" rtl="0">
              <a:buNone/>
            </a:pPr>
            <a:r>
              <a:rPr lang="en-US" b="1" u="sng" dirty="0" smtClean="0">
                <a:solidFill>
                  <a:srgbClr val="FF0000"/>
                </a:solidFill>
              </a:rPr>
              <a:t>Quiz 1 </a:t>
            </a:r>
            <a:endParaRPr lang="en-US" dirty="0" smtClean="0">
              <a:solidFill>
                <a:srgbClr val="FF0000"/>
              </a:solidFill>
            </a:endParaRPr>
          </a:p>
          <a:p>
            <a:pPr algn="l" rtl="0">
              <a:buNone/>
            </a:pPr>
            <a:r>
              <a:rPr lang="en-US" dirty="0" smtClean="0">
                <a:latin typeface="Times New Roman" pitchFamily="18" charset="0"/>
                <a:cs typeface="Times New Roman" pitchFamily="18" charset="0"/>
              </a:rPr>
              <a:t>     An 11-year-old male presented with a 10-day history of anorexia, nausea, upper abdominal discomfort and low grade fever .His urine was much darker than normal. On examination: </a:t>
            </a:r>
            <a:r>
              <a:rPr lang="en-US" dirty="0" err="1" smtClean="0">
                <a:latin typeface="Times New Roman" pitchFamily="18" charset="0"/>
                <a:cs typeface="Times New Roman" pitchFamily="18" charset="0"/>
              </a:rPr>
              <a:t>afebrile</a:t>
            </a:r>
            <a:r>
              <a:rPr lang="en-US" dirty="0" smtClean="0">
                <a:latin typeface="Times New Roman" pitchFamily="18" charset="0"/>
                <a:cs typeface="Times New Roman" pitchFamily="18" charset="0"/>
              </a:rPr>
              <a:t> but jaundiced , his liver palpable 4cm </a:t>
            </a:r>
            <a:r>
              <a:rPr lang="en-US" dirty="0" err="1" smtClean="0">
                <a:latin typeface="Times New Roman" pitchFamily="18" charset="0"/>
                <a:cs typeface="Times New Roman" pitchFamily="18" charset="0"/>
              </a:rPr>
              <a:t>bcm</a:t>
            </a:r>
            <a:r>
              <a:rPr lang="en-US" dirty="0" smtClean="0">
                <a:latin typeface="Times New Roman" pitchFamily="18" charset="0"/>
                <a:cs typeface="Times New Roman" pitchFamily="18" charset="0"/>
              </a:rPr>
              <a:t> and tender. The mother state that his  young sister has had same complaint few weeks ago .</a:t>
            </a:r>
          </a:p>
          <a:p>
            <a:pPr algn="l" rtl="0"/>
            <a:r>
              <a:rPr lang="en-US" dirty="0" smtClean="0">
                <a:latin typeface="Times New Roman" pitchFamily="18" charset="0"/>
                <a:cs typeface="Times New Roman" pitchFamily="18" charset="0"/>
              </a:rPr>
              <a:t>Q1 / What is the likely diagnosis?</a:t>
            </a:r>
          </a:p>
          <a:p>
            <a:pPr algn="l" rtl="0"/>
            <a:r>
              <a:rPr lang="en-US" dirty="0" smtClean="0">
                <a:latin typeface="Times New Roman" pitchFamily="18" charset="0"/>
                <a:cs typeface="Times New Roman" pitchFamily="18" charset="0"/>
              </a:rPr>
              <a:t>Q2 / Name one confirmatory test to your diagnosis?</a:t>
            </a:r>
          </a:p>
          <a:p>
            <a:pPr algn="l" rtl="0">
              <a:buNone/>
            </a:pPr>
            <a:r>
              <a:rPr lang="en-US" b="1" u="sng" dirty="0" smtClean="0">
                <a:solidFill>
                  <a:srgbClr val="FF0000"/>
                </a:solidFill>
                <a:latin typeface="Times New Roman" pitchFamily="18" charset="0"/>
                <a:cs typeface="Times New Roman" pitchFamily="18" charset="0"/>
              </a:rPr>
              <a:t>Quiz 2 </a:t>
            </a:r>
            <a:endParaRPr lang="en-US" dirty="0" smtClean="0">
              <a:solidFill>
                <a:srgbClr val="FF0000"/>
              </a:solidFill>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A –newborn-baby delivered to a mother who state that she has hepatitis B infection during pregnancy .</a:t>
            </a:r>
          </a:p>
          <a:p>
            <a:pPr algn="l" rtl="0"/>
            <a:r>
              <a:rPr lang="en-US" dirty="0" smtClean="0">
                <a:latin typeface="Times New Roman" pitchFamily="18" charset="0"/>
                <a:cs typeface="Times New Roman" pitchFamily="18" charset="0"/>
              </a:rPr>
              <a:t>Q1/ What immediate  test you should do for the mother after labor  ?</a:t>
            </a:r>
          </a:p>
          <a:p>
            <a:pPr algn="l" rtl="0"/>
            <a:r>
              <a:rPr lang="en-US" dirty="0" smtClean="0">
                <a:latin typeface="Times New Roman" pitchFamily="18" charset="0"/>
                <a:cs typeface="Times New Roman" pitchFamily="18" charset="0"/>
              </a:rPr>
              <a:t>Q2 / If the mother`s test is positive name the treatment that should be given to the newborn ?</a:t>
            </a:r>
          </a:p>
          <a:p>
            <a:pPr algn="l" rtl="0"/>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sz="2400" dirty="0" smtClean="0">
                <a:latin typeface="Times New Roman" pitchFamily="18" charset="0"/>
                <a:cs typeface="Times New Roman" pitchFamily="18" charset="0"/>
              </a:rPr>
              <a:t>A 10-years-old male complaining from nausea, vomiting , poor appetite and fever for one week duration .he state that his urine color become dark and has frequent upper abdominal pain .his mother state that his eyes looks yellow since today .and his close friend in the school had the same complaint around 3 weeks ago .</a:t>
            </a:r>
          </a:p>
          <a:p>
            <a:pPr algn="l" rtl="0">
              <a:buNone/>
            </a:pPr>
            <a:r>
              <a:rPr lang="en-US" sz="2400" dirty="0" smtClean="0">
                <a:latin typeface="Times New Roman" pitchFamily="18" charset="0"/>
                <a:cs typeface="Times New Roman" pitchFamily="18" charset="0"/>
              </a:rPr>
              <a:t>On examination , he looks ill , mild dehydration , jaundiced , not anemic , </a:t>
            </a:r>
            <a:r>
              <a:rPr lang="en-US" sz="2400" dirty="0" err="1" smtClean="0">
                <a:latin typeface="Times New Roman" pitchFamily="18" charset="0"/>
                <a:cs typeface="Times New Roman" pitchFamily="18" charset="0"/>
              </a:rPr>
              <a:t>BPr</a:t>
            </a:r>
            <a:r>
              <a:rPr lang="en-US" sz="2400" dirty="0" smtClean="0">
                <a:latin typeface="Times New Roman" pitchFamily="18" charset="0"/>
                <a:cs typeface="Times New Roman" pitchFamily="18" charset="0"/>
              </a:rPr>
              <a:t> , PR , RR are normal . There is tender palpable liver 4cm below costal margin .</a:t>
            </a:r>
          </a:p>
          <a:p>
            <a:pPr algn="l" rtl="0">
              <a:buNone/>
            </a:pPr>
            <a:endParaRPr lang="en-US" sz="2400" dirty="0" smtClean="0"/>
          </a:p>
          <a:p>
            <a:pPr algn="l" rtl="0">
              <a:buNone/>
            </a:pPr>
            <a:r>
              <a:rPr lang="en-US" sz="2400" dirty="0" smtClean="0">
                <a:solidFill>
                  <a:srgbClr val="FFFF00"/>
                </a:solidFill>
              </a:rPr>
              <a:t>Q1 / What is the most likely diagnosis ?</a:t>
            </a:r>
          </a:p>
          <a:p>
            <a:pPr algn="l" rtl="0">
              <a:buNone/>
            </a:pPr>
            <a:r>
              <a:rPr lang="en-US" sz="2400" dirty="0" smtClean="0">
                <a:solidFill>
                  <a:srgbClr val="FFFF00"/>
                </a:solidFill>
              </a:rPr>
              <a:t>Q2 / What important test would you recommend for him including confirmatory test about your diagnosis  ?</a:t>
            </a:r>
          </a:p>
          <a:p>
            <a:pPr algn="l" rtl="0">
              <a:buNone/>
            </a:pPr>
            <a:r>
              <a:rPr lang="en-US" sz="2400" dirty="0" smtClean="0">
                <a:solidFill>
                  <a:srgbClr val="FFFF00"/>
                </a:solidFill>
              </a:rPr>
              <a:t>Q3 / How would you manage this patient ?</a:t>
            </a:r>
          </a:p>
          <a:p>
            <a:pPr algn="l" rtl="0">
              <a:buNone/>
            </a:pPr>
            <a:r>
              <a:rPr lang="en-US" sz="2400" dirty="0" smtClean="0">
                <a:solidFill>
                  <a:srgbClr val="FFFF00"/>
                </a:solidFill>
              </a:rPr>
              <a:t>Q4 / What important preventive measures should be considered ?</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rtl="0">
              <a:buNone/>
            </a:pPr>
            <a:r>
              <a:rPr lang="en-US" sz="3600" b="1" u="sng" dirty="0">
                <a:solidFill>
                  <a:srgbClr val="FFFF00"/>
                </a:solidFill>
              </a:rPr>
              <a:t>Pathogenesis </a:t>
            </a:r>
            <a:endParaRPr lang="en-US" sz="3600" b="1" u="sng" dirty="0" smtClean="0">
              <a:solidFill>
                <a:srgbClr val="FFFF00"/>
              </a:solidFill>
            </a:endParaRPr>
          </a:p>
          <a:p>
            <a:pPr algn="ctr" rtl="0">
              <a:buNone/>
            </a:pPr>
            <a:endParaRPr lang="en-US" u="sng" dirty="0"/>
          </a:p>
          <a:p>
            <a:pPr algn="l" rtl="0"/>
            <a:r>
              <a:rPr lang="en-US" sz="2800" dirty="0">
                <a:cs typeface="+mj-cs"/>
              </a:rPr>
              <a:t>The </a:t>
            </a:r>
            <a:r>
              <a:rPr lang="en-US" sz="2800" dirty="0" smtClean="0">
                <a:cs typeface="+mj-cs"/>
              </a:rPr>
              <a:t>acute liver injury is caused by 2 mechanisms , </a:t>
            </a:r>
            <a:r>
              <a:rPr lang="en-US" sz="2800" dirty="0" err="1" smtClean="0">
                <a:cs typeface="+mj-cs"/>
              </a:rPr>
              <a:t>cytopathic</a:t>
            </a:r>
            <a:r>
              <a:rPr lang="en-US" sz="2800" dirty="0" smtClean="0">
                <a:cs typeface="+mj-cs"/>
              </a:rPr>
              <a:t> and immune-mediated </a:t>
            </a:r>
            <a:r>
              <a:rPr lang="en-US" sz="2800" dirty="0">
                <a:cs typeface="+mj-cs"/>
              </a:rPr>
              <a:t>injury. The entire liver is involved. </a:t>
            </a:r>
            <a:endParaRPr lang="en-US" sz="2800" dirty="0" smtClean="0">
              <a:cs typeface="+mj-cs"/>
            </a:endParaRPr>
          </a:p>
          <a:p>
            <a:pPr algn="l" rtl="0">
              <a:buNone/>
            </a:pPr>
            <a:endParaRPr lang="en-US" sz="2800" dirty="0">
              <a:cs typeface="+mj-cs"/>
            </a:endParaRPr>
          </a:p>
          <a:p>
            <a:pPr algn="l" rtl="0"/>
            <a:endParaRPr lang="en-US" sz="2800" dirty="0" smtClean="0">
              <a:cs typeface="+mj-cs"/>
            </a:endParaRPr>
          </a:p>
          <a:p>
            <a:pPr algn="l" rtl="0"/>
            <a:r>
              <a:rPr lang="en-US" sz="2800" dirty="0" smtClean="0">
                <a:cs typeface="+mj-cs"/>
              </a:rPr>
              <a:t>With </a:t>
            </a:r>
            <a:r>
              <a:rPr lang="en-US" sz="2800" dirty="0">
                <a:cs typeface="+mj-cs"/>
              </a:rPr>
              <a:t>recovery, the liver morphology returns to normal within 3 mo of the acute infection. </a:t>
            </a:r>
            <a:endParaRPr lang="en-US" sz="2800" dirty="0" smtClean="0">
              <a:cs typeface="+mj-cs"/>
            </a:endParaRPr>
          </a:p>
          <a:p>
            <a:pPr algn="l" rtl="0"/>
            <a:endParaRPr lang="en-US" sz="2800" dirty="0" smtClean="0">
              <a:cs typeface="+mj-cs"/>
            </a:endParaRPr>
          </a:p>
          <a:p>
            <a:pPr algn="l" rtl="0"/>
            <a:r>
              <a:rPr lang="en-US" sz="2800" dirty="0" smtClean="0">
                <a:cs typeface="+mj-cs"/>
              </a:rPr>
              <a:t>If </a:t>
            </a:r>
            <a:r>
              <a:rPr lang="en-US" sz="2800" dirty="0">
                <a:cs typeface="+mj-cs"/>
              </a:rPr>
              <a:t>chronic hepatitis </a:t>
            </a:r>
            <a:r>
              <a:rPr lang="en-US" sz="2800" dirty="0" smtClean="0">
                <a:cs typeface="+mj-cs"/>
              </a:rPr>
              <a:t>develops often </a:t>
            </a:r>
            <a:r>
              <a:rPr lang="en-US" sz="2800" dirty="0">
                <a:cs typeface="+mj-cs"/>
              </a:rPr>
              <a:t>leads to progressive scarring. </a:t>
            </a:r>
          </a:p>
          <a:p>
            <a:pPr algn="l" rtl="0"/>
            <a:endParaRPr lang="ar-IQ"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Picture 2"/>
          <p:cNvPicPr>
            <a:picLocks noGrp="1" noChangeAspect="1" noChangeArrowheads="1"/>
          </p:cNvPicPr>
          <p:nvPr>
            <p:ph idx="1"/>
          </p:nvPr>
        </p:nvPicPr>
        <p:blipFill>
          <a:blip r:embed="rId2" cstate="print">
            <a:lum bright="-10000" contrast="20000"/>
          </a:blip>
          <a:srcRect/>
          <a:stretch>
            <a:fillRect/>
          </a:stretch>
        </p:blipFill>
        <p:spPr bwMode="auto">
          <a:xfrm>
            <a:off x="70020" y="142852"/>
            <a:ext cx="9073980" cy="657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Picture 2"/>
          <p:cNvPicPr>
            <a:picLocks noGrp="1" noChangeAspect="1" noChangeArrowheads="1"/>
          </p:cNvPicPr>
          <p:nvPr>
            <p:ph idx="1"/>
          </p:nvPr>
        </p:nvPicPr>
        <p:blipFill>
          <a:blip r:embed="rId2" cstate="print"/>
          <a:srcRect/>
          <a:stretch>
            <a:fillRect/>
          </a:stretch>
        </p:blipFill>
        <p:spPr bwMode="auto">
          <a:xfrm>
            <a:off x="0" y="0"/>
            <a:ext cx="906704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descr="F:\الطلاب وامورهم\GIT lecture mine\محاضرات 2014_2015\hep pictures\princ_rm_photo_of_liver_examples.jpg"/>
          <p:cNvPicPr>
            <a:picLocks noGrp="1" noChangeAspect="1" noChangeArrowheads="1"/>
          </p:cNvPicPr>
          <p:nvPr>
            <p:ph idx="1"/>
          </p:nvPr>
        </p:nvPicPr>
        <p:blipFill>
          <a:blip r:embed="rId2" cstate="print"/>
          <a:srcRect/>
          <a:stretch>
            <a:fillRect/>
          </a:stretch>
        </p:blipFill>
        <p:spPr bwMode="auto">
          <a:xfrm>
            <a:off x="357158" y="246314"/>
            <a:ext cx="8406564" cy="5712371"/>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234" t="1613"/>
          <a:stretch>
            <a:fillRect/>
          </a:stretch>
        </p:blipFill>
        <p:spPr bwMode="auto">
          <a:xfrm>
            <a:off x="-66783" y="785794"/>
            <a:ext cx="9210783"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1664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Picture 2"/>
          <p:cNvPicPr>
            <a:picLocks noGrp="1" noChangeAspect="1" noChangeArrowheads="1"/>
          </p:cNvPicPr>
          <p:nvPr>
            <p:ph idx="1"/>
          </p:nvPr>
        </p:nvPicPr>
        <p:blipFill>
          <a:blip r:embed="rId2" cstate="print"/>
          <a:srcRect/>
          <a:stretch>
            <a:fillRect/>
          </a:stretch>
        </p:blipFill>
        <p:spPr bwMode="auto">
          <a:xfrm>
            <a:off x="0" y="79641"/>
            <a:ext cx="8929718" cy="67716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2" cstate="print">
            <a:lum bright="-20000" contrast="20000"/>
          </a:blip>
          <a:srcRect t="8752"/>
          <a:stretch>
            <a:fillRect/>
          </a:stretch>
        </p:blipFill>
        <p:spPr bwMode="auto">
          <a:xfrm>
            <a:off x="1" y="1214422"/>
            <a:ext cx="9144000" cy="5429288"/>
          </a:xfrm>
          <a:prstGeom prst="rect">
            <a:avLst/>
          </a:prstGeom>
          <a:noFill/>
          <a:ln w="50800">
            <a:solidFill>
              <a:schemeClr val="tx1"/>
            </a:solidFill>
            <a:miter lim="800000"/>
            <a:headEnd/>
            <a:tailEnd/>
          </a:ln>
        </p:spPr>
      </p:pic>
      <p:sp>
        <p:nvSpPr>
          <p:cNvPr id="21507" name="Rectangle 7"/>
          <p:cNvSpPr>
            <a:spLocks noGrp="1" noChangeArrowheads="1"/>
          </p:cNvSpPr>
          <p:nvPr>
            <p:ph type="title"/>
          </p:nvPr>
        </p:nvSpPr>
        <p:spPr>
          <a:xfrm>
            <a:off x="0" y="0"/>
            <a:ext cx="4143372" cy="785794"/>
          </a:xfrm>
        </p:spPr>
        <p:txBody>
          <a:bodyPr>
            <a:normAutofit fontScale="90000"/>
          </a:bodyPr>
          <a:lstStyle/>
          <a:p>
            <a:pPr algn="l" eaLnBrk="1" hangingPunct="1"/>
            <a:r>
              <a:rPr lang="en-US" dirty="0" smtClean="0"/>
              <a:t>HBV Diagnosis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My Document\Desktop\Gianotti-Crosti1.jpg"/>
          <p:cNvPicPr>
            <a:picLocks noChangeAspect="1" noChangeArrowheads="1"/>
          </p:cNvPicPr>
          <p:nvPr/>
        </p:nvPicPr>
        <p:blipFill>
          <a:blip r:embed="rId2" cstate="print">
            <a:lum contrast="20000"/>
          </a:blip>
          <a:srcRect/>
          <a:stretch>
            <a:fillRect/>
          </a:stretch>
        </p:blipFill>
        <p:spPr bwMode="auto">
          <a:xfrm>
            <a:off x="0" y="2143116"/>
            <a:ext cx="4020126" cy="2969113"/>
          </a:xfrm>
          <a:prstGeom prst="rect">
            <a:avLst/>
          </a:prstGeom>
          <a:noFill/>
        </p:spPr>
      </p:pic>
      <p:sp>
        <p:nvSpPr>
          <p:cNvPr id="3" name="Rectangle 2"/>
          <p:cNvSpPr/>
          <p:nvPr/>
        </p:nvSpPr>
        <p:spPr>
          <a:xfrm>
            <a:off x="857224" y="428604"/>
            <a:ext cx="7620997" cy="461665"/>
          </a:xfrm>
          <a:prstGeom prst="rect">
            <a:avLst/>
          </a:prstGeom>
        </p:spPr>
        <p:txBody>
          <a:bodyPr wrap="none">
            <a:spAutoFit/>
          </a:bodyPr>
          <a:lstStyle/>
          <a:p>
            <a:r>
              <a:rPr lang="en-US" sz="2400" b="1" dirty="0" err="1" smtClean="0"/>
              <a:t>Gianotti-Crosti</a:t>
            </a:r>
            <a:r>
              <a:rPr lang="en-US" sz="2400" b="1" dirty="0" smtClean="0"/>
              <a:t> Syndrome( </a:t>
            </a:r>
            <a:r>
              <a:rPr lang="en-US" sz="2400" b="1" dirty="0" err="1" smtClean="0"/>
              <a:t>papular</a:t>
            </a:r>
            <a:r>
              <a:rPr lang="en-US" sz="2400" b="1" dirty="0" smtClean="0"/>
              <a:t> </a:t>
            </a:r>
            <a:r>
              <a:rPr lang="en-US" sz="2400" b="1" dirty="0" err="1" smtClean="0"/>
              <a:t>acrodermatitis</a:t>
            </a:r>
            <a:r>
              <a:rPr lang="en-US" sz="2400" b="1" dirty="0" smtClean="0"/>
              <a:t> )</a:t>
            </a:r>
            <a:endParaRPr lang="en-US" sz="2400" b="1" dirty="0"/>
          </a:p>
        </p:txBody>
      </p:sp>
      <p:pic>
        <p:nvPicPr>
          <p:cNvPr id="2050" name="Picture 2" descr="C:\Users\My Document\Desktop\Screen%20Shot%202013-04-30%20at%202_15_46%20PM.png"/>
          <p:cNvPicPr>
            <a:picLocks noChangeAspect="1" noChangeArrowheads="1"/>
          </p:cNvPicPr>
          <p:nvPr/>
        </p:nvPicPr>
        <p:blipFill>
          <a:blip r:embed="rId3" cstate="print"/>
          <a:srcRect/>
          <a:stretch>
            <a:fillRect/>
          </a:stretch>
        </p:blipFill>
        <p:spPr bwMode="auto">
          <a:xfrm>
            <a:off x="4586293" y="2143116"/>
            <a:ext cx="4557707" cy="323345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buNone/>
            </a:pPr>
            <a:r>
              <a:rPr lang="en-US" b="1" dirty="0" smtClean="0">
                <a:solidFill>
                  <a:srgbClr val="00B0F0"/>
                </a:solidFill>
              </a:rPr>
              <a:t>Answer :</a:t>
            </a:r>
            <a:endParaRPr lang="en-US" sz="2400" dirty="0" smtClean="0"/>
          </a:p>
          <a:p>
            <a:pPr algn="l" rtl="0"/>
            <a:r>
              <a:rPr lang="en-US" sz="2400" b="1" dirty="0" smtClean="0">
                <a:solidFill>
                  <a:srgbClr val="FFFF00"/>
                </a:solidFill>
              </a:rPr>
              <a:t>Q1 / </a:t>
            </a:r>
            <a:r>
              <a:rPr lang="en-US" sz="2400" dirty="0" smtClean="0"/>
              <a:t>Hepatitis A virus infection</a:t>
            </a:r>
          </a:p>
          <a:p>
            <a:pPr algn="l" rtl="0"/>
            <a:endParaRPr lang="en-US" sz="2400" dirty="0" smtClean="0"/>
          </a:p>
          <a:p>
            <a:pPr algn="l" rtl="0"/>
            <a:r>
              <a:rPr lang="en-US" sz="2400" b="1" dirty="0" smtClean="0">
                <a:solidFill>
                  <a:srgbClr val="FFFF00"/>
                </a:solidFill>
              </a:rPr>
              <a:t>Q2 / </a:t>
            </a:r>
            <a:r>
              <a:rPr lang="en-US" sz="2400" dirty="0" smtClean="0"/>
              <a:t>CBC , Liver function test ALT, AST, </a:t>
            </a:r>
            <a:r>
              <a:rPr lang="en-US" sz="2400" dirty="0" err="1" smtClean="0"/>
              <a:t>bilirubin</a:t>
            </a:r>
            <a:r>
              <a:rPr lang="en-US" sz="2400" dirty="0" smtClean="0"/>
              <a:t>, ALP, 5′-nucleotidase, and GGT  , serum electrolyte , blood urea and creatinin .</a:t>
            </a:r>
          </a:p>
          <a:p>
            <a:pPr algn="l" rtl="0"/>
            <a:endParaRPr lang="en-US" sz="2400" dirty="0" smtClean="0"/>
          </a:p>
          <a:p>
            <a:pPr algn="l" rtl="0"/>
            <a:r>
              <a:rPr lang="en-US" sz="2400" dirty="0" smtClean="0"/>
              <a:t> Confirmatory test includes Anti-HAV </a:t>
            </a:r>
            <a:r>
              <a:rPr lang="en-US" sz="2400" dirty="0" err="1" smtClean="0"/>
              <a:t>IgM</a:t>
            </a:r>
            <a:r>
              <a:rPr lang="en-US" sz="2400" baseline="30000" dirty="0" err="1" smtClean="0"/>
              <a:t>+ve</a:t>
            </a:r>
            <a:r>
              <a:rPr lang="en-US" sz="2400" baseline="30000" dirty="0" smtClean="0"/>
              <a:t> </a:t>
            </a:r>
            <a:r>
              <a:rPr lang="en-US" sz="2400" dirty="0" smtClean="0"/>
              <a:t> ,</a:t>
            </a:r>
            <a:r>
              <a:rPr lang="en-US" sz="2400" baseline="30000" dirty="0" smtClean="0"/>
              <a:t> </a:t>
            </a:r>
            <a:r>
              <a:rPr lang="en-US" sz="2400" dirty="0" smtClean="0"/>
              <a:t>Blood PCR positive, Rarely, by identifying viral particles in stool</a:t>
            </a:r>
          </a:p>
          <a:p>
            <a:pPr lvl="0" algn="l" rtl="0">
              <a:buNone/>
            </a:pPr>
            <a:endParaRPr lang="en-US" sz="2400" dirty="0" smtClean="0"/>
          </a:p>
          <a:p>
            <a:pPr lvl="0" algn="l" rtl="0">
              <a:buNone/>
            </a:pPr>
            <a:r>
              <a:rPr lang="en-US" sz="2400" dirty="0" smtClean="0">
                <a:solidFill>
                  <a:srgbClr val="FFFF00"/>
                </a:solidFill>
              </a:rPr>
              <a:t>T</a:t>
            </a:r>
            <a:r>
              <a:rPr lang="en-US" sz="2400" b="1" dirty="0" smtClean="0">
                <a:solidFill>
                  <a:srgbClr val="FFFF00"/>
                </a:solidFill>
              </a:rPr>
              <a:t>reatment of hepatitis A infection </a:t>
            </a:r>
          </a:p>
          <a:p>
            <a:pPr lvl="0" algn="l" rtl="0">
              <a:buNone/>
            </a:pPr>
            <a:r>
              <a:rPr lang="en-US" sz="2400" b="1" dirty="0" smtClean="0">
                <a:solidFill>
                  <a:srgbClr val="FFFF00"/>
                </a:solidFill>
              </a:rPr>
              <a:t>     </a:t>
            </a:r>
            <a:r>
              <a:rPr lang="en-US" sz="2400" dirty="0" smtClean="0"/>
              <a:t>Supportive treatment consists of intravenous hydration, </a:t>
            </a:r>
            <a:r>
              <a:rPr lang="en-US" sz="2400" dirty="0" err="1" smtClean="0"/>
              <a:t>antipruritic</a:t>
            </a:r>
            <a:r>
              <a:rPr lang="en-US" sz="2400" dirty="0" smtClean="0"/>
              <a:t> , fat-soluble vitamins for the prolonged </a:t>
            </a:r>
            <a:r>
              <a:rPr lang="en-US" sz="2400" dirty="0" err="1" smtClean="0"/>
              <a:t>cholestasis</a:t>
            </a:r>
            <a:r>
              <a:rPr lang="en-US" sz="2400" dirty="0" smtClean="0"/>
              <a:t>.</a:t>
            </a:r>
          </a:p>
          <a:p>
            <a:pPr lvl="0" algn="l" rtl="0">
              <a:buNone/>
            </a:pPr>
            <a:r>
              <a:rPr lang="en-US" sz="2400" dirty="0" smtClean="0"/>
              <a:t>    And Serial monitoring for signs of ALF </a:t>
            </a:r>
          </a:p>
          <a:p>
            <a:pPr algn="l" rtl="0">
              <a:buNone/>
            </a:pPr>
            <a:endParaRPr lang="en-US" sz="2400" dirty="0" smtClean="0"/>
          </a:p>
          <a:p>
            <a:pPr algn="l" rtl="0"/>
            <a:endParaRPr lang="en-US" sz="2400" dirty="0" smtClean="0"/>
          </a:p>
          <a:p>
            <a:pPr algn="l" rtl="0"/>
            <a:endParaRPr lang="en-US" sz="2400" dirty="0" smtClean="0"/>
          </a:p>
          <a:p>
            <a:pPr algn="l" rtl="0"/>
            <a:endParaRPr lang="ar-IQ" sz="2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l" rtl="0">
              <a:buNone/>
            </a:pPr>
            <a:r>
              <a:rPr lang="en-US" sz="3600" b="1" dirty="0" smtClean="0">
                <a:solidFill>
                  <a:srgbClr val="FFFF00"/>
                </a:solidFill>
              </a:rPr>
              <a:t>Diagnosis </a:t>
            </a:r>
          </a:p>
          <a:p>
            <a:pPr algn="l" rtl="0"/>
            <a:r>
              <a:rPr lang="en-US" sz="2800" dirty="0" smtClean="0"/>
              <a:t>Routine screening for HBV infection requires assay of (</a:t>
            </a:r>
            <a:r>
              <a:rPr lang="en-US" sz="2800" dirty="0" err="1" smtClean="0"/>
              <a:t>HBsAg</a:t>
            </a:r>
            <a:r>
              <a:rPr lang="en-US" sz="2800" dirty="0" smtClean="0"/>
              <a:t>,  anti-</a:t>
            </a:r>
            <a:r>
              <a:rPr lang="en-US" sz="2800" dirty="0" err="1" smtClean="0"/>
              <a:t>HBc</a:t>
            </a:r>
            <a:r>
              <a:rPr lang="en-US" sz="2800" dirty="0" smtClean="0"/>
              <a:t>, anti-HBs ). </a:t>
            </a:r>
          </a:p>
          <a:p>
            <a:pPr algn="l" rtl="0"/>
            <a:r>
              <a:rPr lang="en-US" sz="2800" dirty="0" err="1" smtClean="0">
                <a:solidFill>
                  <a:srgbClr val="00B0F0"/>
                </a:solidFill>
              </a:rPr>
              <a:t>HBsAg</a:t>
            </a:r>
            <a:r>
              <a:rPr lang="en-US" sz="2800" dirty="0" smtClean="0"/>
              <a:t> is the first serologic marker of infection to appear and is found in almost all infected persons state. </a:t>
            </a:r>
          </a:p>
          <a:p>
            <a:pPr algn="l" rtl="0"/>
            <a:r>
              <a:rPr lang="en-US" sz="2800" dirty="0" smtClean="0">
                <a:solidFill>
                  <a:srgbClr val="00B0F0"/>
                </a:solidFill>
              </a:rPr>
              <a:t>anti-</a:t>
            </a:r>
            <a:r>
              <a:rPr lang="en-US" sz="2800" dirty="0" err="1" smtClean="0">
                <a:solidFill>
                  <a:srgbClr val="00B0F0"/>
                </a:solidFill>
              </a:rPr>
              <a:t>HBc</a:t>
            </a:r>
            <a:r>
              <a:rPr lang="en-US" sz="2800" dirty="0" smtClean="0">
                <a:solidFill>
                  <a:srgbClr val="00B0F0"/>
                </a:solidFill>
              </a:rPr>
              <a:t> </a:t>
            </a:r>
            <a:r>
              <a:rPr lang="en-US" sz="2800" dirty="0" err="1" smtClean="0">
                <a:solidFill>
                  <a:srgbClr val="00B0F0"/>
                </a:solidFill>
              </a:rPr>
              <a:t>IgM</a:t>
            </a:r>
            <a:r>
              <a:rPr lang="en-US" sz="2800" dirty="0" smtClean="0">
                <a:solidFill>
                  <a:srgbClr val="00B0F0"/>
                </a:solidFill>
              </a:rPr>
              <a:t> </a:t>
            </a:r>
            <a:r>
              <a:rPr lang="en-US" sz="2800" dirty="0" smtClean="0"/>
              <a:t>rises early after the infection and remains positive for many months before being replaced by anti-</a:t>
            </a:r>
            <a:r>
              <a:rPr lang="en-US" sz="2800" dirty="0" err="1" smtClean="0"/>
              <a:t>HBc</a:t>
            </a:r>
            <a:r>
              <a:rPr lang="en-US" sz="2800" dirty="0" smtClean="0"/>
              <a:t> </a:t>
            </a:r>
            <a:r>
              <a:rPr lang="en-US" sz="2800" dirty="0" err="1" smtClean="0"/>
              <a:t>IgG</a:t>
            </a:r>
            <a:r>
              <a:rPr lang="en-US" sz="2800" dirty="0" smtClean="0"/>
              <a:t>, which then persists for years. </a:t>
            </a:r>
          </a:p>
          <a:p>
            <a:pPr algn="l" rtl="0"/>
            <a:r>
              <a:rPr lang="en-US" sz="2800" dirty="0" smtClean="0">
                <a:solidFill>
                  <a:srgbClr val="00B0F0"/>
                </a:solidFill>
              </a:rPr>
              <a:t>anti-HBs</a:t>
            </a:r>
            <a:r>
              <a:rPr lang="en-US" sz="2800" dirty="0" smtClean="0"/>
              <a:t> If Only is present mean person immunized with hepatitis B vaccine . when both anti-HBs and anti-</a:t>
            </a:r>
            <a:r>
              <a:rPr lang="en-US" sz="2800" dirty="0" err="1" smtClean="0"/>
              <a:t>HBc</a:t>
            </a:r>
            <a:r>
              <a:rPr lang="en-US" sz="2800" dirty="0" smtClean="0"/>
              <a:t> are detected mean persons with resolved infection. </a:t>
            </a:r>
          </a:p>
          <a:p>
            <a:pPr algn="l" rtl="0"/>
            <a:r>
              <a:rPr lang="en-US" sz="2800" dirty="0" err="1" smtClean="0">
                <a:solidFill>
                  <a:srgbClr val="00B0F0"/>
                </a:solidFill>
              </a:rPr>
              <a:t>HBeAg</a:t>
            </a:r>
            <a:r>
              <a:rPr lang="en-US" sz="2800" dirty="0" smtClean="0"/>
              <a:t> is present in active acute or chronic infection and is a marker of infectivity. </a:t>
            </a:r>
          </a:p>
          <a:p>
            <a:pPr algn="l" rtl="0"/>
            <a:r>
              <a:rPr lang="en-US" sz="2800" dirty="0" smtClean="0">
                <a:solidFill>
                  <a:srgbClr val="00B0F0"/>
                </a:solidFill>
              </a:rPr>
              <a:t>anti-</a:t>
            </a:r>
            <a:r>
              <a:rPr lang="en-US" sz="2800" dirty="0" err="1" smtClean="0">
                <a:solidFill>
                  <a:srgbClr val="00B0F0"/>
                </a:solidFill>
              </a:rPr>
              <a:t>HBe</a:t>
            </a:r>
            <a:r>
              <a:rPr lang="en-US" sz="2800" dirty="0" smtClean="0">
                <a:solidFill>
                  <a:srgbClr val="00B0F0"/>
                </a:solidFill>
              </a:rPr>
              <a:t> </a:t>
            </a:r>
            <a:r>
              <a:rPr lang="en-US" sz="2800" dirty="0" smtClean="0"/>
              <a:t>marks improvement and is a goal of therapy in chronically infected patients. </a:t>
            </a:r>
          </a:p>
          <a:p>
            <a:pPr algn="l" rtl="0"/>
            <a:r>
              <a:rPr lang="en-US" sz="2800" dirty="0" smtClean="0">
                <a:solidFill>
                  <a:srgbClr val="00B0F0"/>
                </a:solidFill>
              </a:rPr>
              <a:t>HBV DNA </a:t>
            </a:r>
            <a:r>
              <a:rPr lang="en-US" sz="2800" dirty="0" smtClean="0"/>
              <a:t>can be detected in the serum of acutely infected patients and chronic carriers. </a:t>
            </a:r>
            <a:endParaRPr lang="en-US" sz="28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endParaRPr lang="en-US" sz="2400" b="1" dirty="0" smtClean="0">
              <a:latin typeface="Times New Roman" pitchFamily="18" charset="0"/>
              <a:cs typeface="Times New Roman" pitchFamily="18" charset="0"/>
            </a:endParaRPr>
          </a:p>
          <a:p>
            <a:pPr algn="l" rtl="0"/>
            <a:r>
              <a:rPr lang="en-US" sz="2400" b="1" dirty="0" smtClean="0">
                <a:solidFill>
                  <a:srgbClr val="00B0F0"/>
                </a:solidFill>
                <a:latin typeface="Times New Roman" pitchFamily="18" charset="0"/>
                <a:cs typeface="Times New Roman" pitchFamily="18" charset="0"/>
              </a:rPr>
              <a:t>Acute HBV infection</a:t>
            </a:r>
            <a:r>
              <a:rPr lang="en-US" sz="2400" dirty="0" smtClean="0">
                <a:solidFill>
                  <a:srgbClr val="00B0F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HBsAg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 Anti-</a:t>
            </a:r>
            <a:r>
              <a:rPr lang="en-US" sz="2400" dirty="0" err="1" smtClean="0">
                <a:latin typeface="Times New Roman" pitchFamily="18" charset="0"/>
                <a:cs typeface="Times New Roman" pitchFamily="18" charset="0"/>
              </a:rPr>
              <a:t>HBc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IgM</a:t>
            </a:r>
            <a:r>
              <a:rPr lang="en-US" sz="2400" dirty="0" smtClean="0">
                <a:latin typeface="Times New Roman" pitchFamily="18" charset="0"/>
                <a:cs typeface="Times New Roman" pitchFamily="18" charset="0"/>
              </a:rPr>
              <a:t> anti-</a:t>
            </a:r>
            <a:r>
              <a:rPr lang="en-US" sz="2400" dirty="0" err="1" smtClean="0">
                <a:latin typeface="Times New Roman" pitchFamily="18" charset="0"/>
                <a:cs typeface="Times New Roman" pitchFamily="18" charset="0"/>
              </a:rPr>
              <a:t>HBc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Anti-HBs -</a:t>
            </a:r>
            <a:r>
              <a:rPr lang="en-US" sz="2400" dirty="0" err="1" smtClean="0">
                <a:latin typeface="Times New Roman" pitchFamily="18" charset="0"/>
                <a:cs typeface="Times New Roman" pitchFamily="18" charset="0"/>
              </a:rPr>
              <a:t>ve</a:t>
            </a:r>
            <a:endParaRPr lang="en-US" sz="2400" dirty="0" smtClean="0">
              <a:latin typeface="Times New Roman" pitchFamily="18" charset="0"/>
              <a:cs typeface="Times New Roman" pitchFamily="18" charset="0"/>
            </a:endParaRPr>
          </a:p>
          <a:p>
            <a:pPr algn="l" rtl="0"/>
            <a:r>
              <a:rPr lang="en-US" sz="2400" b="1" dirty="0" smtClean="0">
                <a:solidFill>
                  <a:srgbClr val="00B0F0"/>
                </a:solidFill>
                <a:latin typeface="Times New Roman" pitchFamily="18" charset="0"/>
                <a:cs typeface="Times New Roman" pitchFamily="18" charset="0"/>
              </a:rPr>
              <a:t>Chronic HBV infection</a:t>
            </a:r>
            <a:r>
              <a:rPr lang="en-US" sz="2400" dirty="0" smtClean="0">
                <a:solidFill>
                  <a:srgbClr val="00B0F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HBsAg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 Anti-</a:t>
            </a:r>
            <a:r>
              <a:rPr lang="en-US" sz="2400" dirty="0" err="1" smtClean="0">
                <a:latin typeface="Times New Roman" pitchFamily="18" charset="0"/>
                <a:cs typeface="Times New Roman" pitchFamily="18" charset="0"/>
              </a:rPr>
              <a:t>HBc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IgM</a:t>
            </a:r>
            <a:r>
              <a:rPr lang="en-US" sz="2400" dirty="0" smtClean="0">
                <a:latin typeface="Times New Roman" pitchFamily="18" charset="0"/>
                <a:cs typeface="Times New Roman" pitchFamily="18" charset="0"/>
              </a:rPr>
              <a:t> anti-</a:t>
            </a:r>
            <a:r>
              <a:rPr lang="en-US" sz="2400" dirty="0" err="1" smtClean="0">
                <a:latin typeface="Times New Roman" pitchFamily="18" charset="0"/>
                <a:cs typeface="Times New Roman" pitchFamily="18" charset="0"/>
              </a:rPr>
              <a:t>HBc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ve,Anti</a:t>
            </a:r>
            <a:r>
              <a:rPr lang="en-US" sz="2400" dirty="0" smtClean="0">
                <a:latin typeface="Times New Roman" pitchFamily="18" charset="0"/>
                <a:cs typeface="Times New Roman" pitchFamily="18" charset="0"/>
              </a:rPr>
              <a:t>-HBs –</a:t>
            </a:r>
            <a:r>
              <a:rPr lang="en-US" sz="2400" dirty="0" err="1" smtClean="0">
                <a:latin typeface="Times New Roman" pitchFamily="18" charset="0"/>
                <a:cs typeface="Times New Roman" pitchFamily="18" charset="0"/>
              </a:rPr>
              <a:t>ve</a:t>
            </a:r>
            <a:endParaRPr lang="en-US" sz="2400" dirty="0" smtClean="0">
              <a:latin typeface="Times New Roman" pitchFamily="18" charset="0"/>
              <a:cs typeface="Times New Roman" pitchFamily="18" charset="0"/>
            </a:endParaRPr>
          </a:p>
          <a:p>
            <a:pPr algn="l" rtl="0"/>
            <a:r>
              <a:rPr lang="en-US" sz="2400" b="1" dirty="0" smtClean="0">
                <a:solidFill>
                  <a:srgbClr val="00B0F0"/>
                </a:solidFill>
                <a:latin typeface="Times New Roman" pitchFamily="18" charset="0"/>
                <a:cs typeface="Times New Roman" pitchFamily="18" charset="0"/>
              </a:rPr>
              <a:t>Immunity due to natural infection</a:t>
            </a:r>
            <a:r>
              <a:rPr lang="en-US" sz="2400" dirty="0" smtClean="0">
                <a:solidFill>
                  <a:srgbClr val="00B0F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HBsAg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 Anti-</a:t>
            </a:r>
            <a:r>
              <a:rPr lang="en-US" sz="2400" dirty="0" err="1" smtClean="0">
                <a:latin typeface="Times New Roman" pitchFamily="18" charset="0"/>
                <a:cs typeface="Times New Roman" pitchFamily="18" charset="0"/>
              </a:rPr>
              <a:t>HBc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 Anti-HBs +</a:t>
            </a:r>
            <a:r>
              <a:rPr lang="en-US" sz="2400" dirty="0" err="1" smtClean="0">
                <a:latin typeface="Times New Roman" pitchFamily="18" charset="0"/>
                <a:cs typeface="Times New Roman" pitchFamily="18" charset="0"/>
              </a:rPr>
              <a:t>ve</a:t>
            </a:r>
            <a:endParaRPr lang="en-US" sz="2400" dirty="0" smtClean="0">
              <a:latin typeface="Times New Roman" pitchFamily="18" charset="0"/>
              <a:cs typeface="Times New Roman" pitchFamily="18" charset="0"/>
            </a:endParaRPr>
          </a:p>
          <a:p>
            <a:pPr algn="l" rtl="0"/>
            <a:r>
              <a:rPr lang="en-US" sz="2400" b="1" dirty="0" smtClean="0">
                <a:solidFill>
                  <a:srgbClr val="00B0F0"/>
                </a:solidFill>
                <a:latin typeface="Times New Roman" pitchFamily="18" charset="0"/>
                <a:cs typeface="Times New Roman" pitchFamily="18" charset="0"/>
              </a:rPr>
              <a:t>Immunity due to HBV vaccination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HBsAg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 Anti-</a:t>
            </a:r>
            <a:r>
              <a:rPr lang="en-US" sz="2400" dirty="0" err="1" smtClean="0">
                <a:latin typeface="Times New Roman" pitchFamily="18" charset="0"/>
                <a:cs typeface="Times New Roman" pitchFamily="18" charset="0"/>
              </a:rPr>
              <a:t>HBc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 Anti-HBs +</a:t>
            </a:r>
            <a:r>
              <a:rPr lang="en-US" sz="2400" dirty="0" err="1" smtClean="0">
                <a:latin typeface="Times New Roman" pitchFamily="18" charset="0"/>
                <a:cs typeface="Times New Roman" pitchFamily="18" charset="0"/>
              </a:rPr>
              <a:t>ve</a:t>
            </a:r>
            <a:endParaRPr lang="en-US" sz="2400" dirty="0" smtClean="0">
              <a:latin typeface="Times New Roman" pitchFamily="18" charset="0"/>
              <a:cs typeface="Times New Roman" pitchFamily="18" charset="0"/>
            </a:endParaRPr>
          </a:p>
          <a:p>
            <a:endParaRPr lang="ar-IQ" sz="2400" dirty="0">
              <a:latin typeface="Tunga"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7467600" cy="500042"/>
          </a:xfrm>
        </p:spPr>
        <p:txBody>
          <a:bodyPr>
            <a:normAutofit fontScale="90000"/>
          </a:bodyPr>
          <a:lstStyle/>
          <a:p>
            <a:r>
              <a:rPr lang="en-US" dirty="0" smtClean="0">
                <a:solidFill>
                  <a:srgbClr val="FFFF00"/>
                </a:solidFill>
              </a:rPr>
              <a:t>Learning Objectives</a:t>
            </a:r>
            <a:endParaRPr lang="ar-IQ" dirty="0">
              <a:solidFill>
                <a:srgbClr val="FFFF00"/>
              </a:solidFill>
            </a:endParaRPr>
          </a:p>
        </p:txBody>
      </p:sp>
      <p:sp>
        <p:nvSpPr>
          <p:cNvPr id="3" name="Content Placeholder 2"/>
          <p:cNvSpPr>
            <a:spLocks noGrp="1"/>
          </p:cNvSpPr>
          <p:nvPr>
            <p:ph idx="1"/>
          </p:nvPr>
        </p:nvSpPr>
        <p:spPr>
          <a:xfrm>
            <a:off x="0" y="571480"/>
            <a:ext cx="9144000" cy="6286520"/>
          </a:xfrm>
        </p:spPr>
        <p:txBody>
          <a:bodyPr>
            <a:normAutofit/>
          </a:bodyPr>
          <a:lstStyle/>
          <a:p>
            <a:pPr lvl="0" algn="l" rtl="0"/>
            <a:endParaRPr lang="en-US" sz="2400" dirty="0" smtClean="0"/>
          </a:p>
          <a:p>
            <a:pPr lvl="0" algn="l" rtl="0"/>
            <a:r>
              <a:rPr lang="en-US" sz="2400" dirty="0" smtClean="0"/>
              <a:t>Recognize the </a:t>
            </a:r>
            <a:r>
              <a:rPr lang="en-US" sz="2400" dirty="0" err="1" smtClean="0"/>
              <a:t>hepatotropic</a:t>
            </a:r>
            <a:r>
              <a:rPr lang="en-US" sz="2400" dirty="0" smtClean="0"/>
              <a:t> virus that cause viral hepatitis</a:t>
            </a:r>
          </a:p>
          <a:p>
            <a:pPr lvl="0" algn="l" rtl="0"/>
            <a:endParaRPr lang="en-US" sz="2400" dirty="0" smtClean="0"/>
          </a:p>
          <a:p>
            <a:pPr lvl="0" algn="l" rtl="0"/>
            <a:r>
              <a:rPr lang="en-US" sz="2400" dirty="0" smtClean="0"/>
              <a:t>To understand the mode of transmission and  which children in the community at high risk of  viral hepatitis</a:t>
            </a:r>
          </a:p>
          <a:p>
            <a:pPr lvl="0" algn="l" rtl="0"/>
            <a:endParaRPr lang="en-US" sz="2400" dirty="0" smtClean="0"/>
          </a:p>
          <a:p>
            <a:pPr lvl="0" algn="l" rtl="0"/>
            <a:r>
              <a:rPr lang="en-US" sz="2400" dirty="0" smtClean="0"/>
              <a:t>Identify the symptoms and sign and be familiar with the important diagnostic test required to diagnose viral hepatitis</a:t>
            </a:r>
          </a:p>
          <a:p>
            <a:pPr lvl="0" algn="l" rtl="0"/>
            <a:endParaRPr lang="en-US" sz="2400" dirty="0" smtClean="0"/>
          </a:p>
          <a:p>
            <a:pPr algn="l" rtl="0"/>
            <a:r>
              <a:rPr lang="en-US" sz="2400" dirty="0" smtClean="0"/>
              <a:t>Know how to deal with a child diagnosed as a case of viral hepatitis and recognize the complications and the outcome</a:t>
            </a:r>
          </a:p>
          <a:p>
            <a:pPr lvl="0" algn="l" rtl="0"/>
            <a:endParaRPr lang="en-US" sz="2400" dirty="0" smtClean="0"/>
          </a:p>
          <a:p>
            <a:pPr algn="l" rtl="0"/>
            <a:r>
              <a:rPr lang="en-US" sz="2400" dirty="0" smtClean="0"/>
              <a:t>control the disease in the community using  preventive measures  of transmission</a:t>
            </a:r>
          </a:p>
          <a:p>
            <a:pPr lvl="0" algn="l" rtl="0"/>
            <a:endParaRPr lang="en-US" sz="2400" dirty="0" smtClean="0"/>
          </a:p>
          <a:p>
            <a:pPr algn="l" rtl="0"/>
            <a:endParaRPr lang="ar-IQ"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r>
              <a:rPr lang="en-US" sz="2400" dirty="0" smtClean="0"/>
              <a:t>A 6-years-old girl known to have transfusion dependent hemolytic anemia presented with fever , arthralgia and red color skin rash for few days then her mother states that she has malaise ,poor activity ,  dark color urine and anorexia .</a:t>
            </a:r>
          </a:p>
          <a:p>
            <a:pPr algn="l" rtl="0">
              <a:buNone/>
            </a:pPr>
            <a:r>
              <a:rPr lang="en-US" sz="2400" dirty="0" smtClean="0"/>
              <a:t>    On examination she looks tired , jaundiced , not dyspnic . </a:t>
            </a:r>
            <a:r>
              <a:rPr lang="en-US" sz="2400" dirty="0" err="1" smtClean="0"/>
              <a:t>BPr</a:t>
            </a:r>
            <a:r>
              <a:rPr lang="en-US" sz="2400" dirty="0" smtClean="0"/>
              <a:t> 90/60mmHg , PR 100b/min , RR 20 Cycle/min , temp 38 C . Normal chest and heart examination . Abdominal examination revealed palpable tender liver 5cm and palpable spleen 3cm </a:t>
            </a:r>
            <a:r>
              <a:rPr lang="en-US" dirty="0" smtClean="0"/>
              <a:t>.</a:t>
            </a:r>
          </a:p>
          <a:p>
            <a:pPr algn="l" rtl="0">
              <a:buNone/>
            </a:pPr>
            <a:endParaRPr lang="en-US" dirty="0" smtClean="0"/>
          </a:p>
          <a:p>
            <a:pPr algn="l" rtl="0"/>
            <a:r>
              <a:rPr lang="en-US" sz="2400" dirty="0" smtClean="0">
                <a:solidFill>
                  <a:srgbClr val="FFFF00"/>
                </a:solidFill>
              </a:rPr>
              <a:t>Q1/ Give the most likely diagnosis </a:t>
            </a:r>
          </a:p>
          <a:p>
            <a:pPr algn="l" rtl="0"/>
            <a:r>
              <a:rPr lang="en-US" sz="2400" dirty="0" smtClean="0">
                <a:solidFill>
                  <a:srgbClr val="FFFF00"/>
                </a:solidFill>
              </a:rPr>
              <a:t>Q2 / What are the confirmatory test required  ?</a:t>
            </a:r>
          </a:p>
          <a:p>
            <a:pPr algn="l" rtl="0"/>
            <a:r>
              <a:rPr lang="en-US" sz="2400" dirty="0" smtClean="0">
                <a:solidFill>
                  <a:srgbClr val="FFFF00"/>
                </a:solidFill>
              </a:rPr>
              <a:t>Q3 / What is the usual outcome ?</a:t>
            </a:r>
          </a:p>
          <a:p>
            <a:pPr algn="l" rtl="0"/>
            <a:r>
              <a:rPr lang="en-US" sz="2400" dirty="0" smtClean="0">
                <a:solidFill>
                  <a:srgbClr val="FFFF00"/>
                </a:solidFill>
              </a:rPr>
              <a:t>Q4 / Give 2 main complication of her disease .</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l" rtl="0"/>
            <a:r>
              <a:rPr lang="en-US" dirty="0" smtClean="0"/>
              <a:t>After 7 month the same patient in the previous question during follow up visit , you find </a:t>
            </a:r>
            <a:r>
              <a:rPr lang="en-US" dirty="0" err="1" smtClean="0"/>
              <a:t>HBsAg</a:t>
            </a:r>
            <a:r>
              <a:rPr lang="en-US" dirty="0" smtClean="0"/>
              <a:t> positive . </a:t>
            </a:r>
          </a:p>
          <a:p>
            <a:pPr algn="l" rtl="0"/>
            <a:endParaRPr lang="en-US" dirty="0" smtClean="0"/>
          </a:p>
          <a:p>
            <a:pPr algn="l" rtl="0"/>
            <a:r>
              <a:rPr lang="en-US" dirty="0" smtClean="0">
                <a:solidFill>
                  <a:srgbClr val="FFFF00"/>
                </a:solidFill>
              </a:rPr>
              <a:t>Q1 / what is the diagnosis ? </a:t>
            </a:r>
          </a:p>
          <a:p>
            <a:pPr algn="l" rtl="0"/>
            <a:endParaRPr lang="en-US" dirty="0" smtClean="0">
              <a:solidFill>
                <a:srgbClr val="FFFF00"/>
              </a:solidFill>
            </a:endParaRPr>
          </a:p>
          <a:p>
            <a:pPr algn="l" rtl="0"/>
            <a:r>
              <a:rPr lang="en-US" dirty="0" smtClean="0">
                <a:solidFill>
                  <a:srgbClr val="FFFF00"/>
                </a:solidFill>
              </a:rPr>
              <a:t>Q2 / what other test would you suggest for her ?</a:t>
            </a:r>
          </a:p>
          <a:p>
            <a:pPr algn="l" rtl="0"/>
            <a:endParaRPr lang="en-US" dirty="0" smtClean="0">
              <a:solidFill>
                <a:srgbClr val="FFFF00"/>
              </a:solidFill>
            </a:endParaRPr>
          </a:p>
          <a:p>
            <a:pPr algn="l" rtl="0"/>
            <a:r>
              <a:rPr lang="en-US" dirty="0" smtClean="0">
                <a:solidFill>
                  <a:srgbClr val="FFFF00"/>
                </a:solidFill>
              </a:rPr>
              <a:t>Q3 / how would you treat this patient ? </a:t>
            </a:r>
          </a:p>
          <a:p>
            <a:pPr algn="l" rtl="0"/>
            <a:endParaRPr lang="en-US" dirty="0" smtClean="0">
              <a:solidFill>
                <a:srgbClr val="FFFF00"/>
              </a:solidFill>
            </a:endParaRPr>
          </a:p>
          <a:p>
            <a:pPr algn="l" rtl="0"/>
            <a:r>
              <a:rPr lang="en-US" dirty="0" smtClean="0">
                <a:solidFill>
                  <a:srgbClr val="FFFF00"/>
                </a:solidFill>
              </a:rPr>
              <a:t>Q4 / list the complication of this condition ? </a:t>
            </a:r>
          </a:p>
          <a:p>
            <a:pPr algn="l" rtl="0">
              <a:buNone/>
            </a:pPr>
            <a:endParaRPr lang="ar-IQ"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r>
              <a:rPr lang="en-US" sz="2400" dirty="0" smtClean="0">
                <a:latin typeface="Times New Roman" pitchFamily="18" charset="0"/>
                <a:cs typeface="Times New Roman" pitchFamily="18" charset="0"/>
              </a:rPr>
              <a:t>A 17-years-old male presents with low grade fever for few days then generalize malaise , anorexia , vomiting , abdominal pain for 5 days duration  . He noticed that his urine become deep color and the stool is faint color . On examination He is jaundiced ,looks mildly ill , not anemic not cyanotic , there is tender palpable liver 3-4cm bcm and there is a needle punctures marks on the left forearm most likely a marks of illegal drug injections . </a:t>
            </a:r>
          </a:p>
          <a:p>
            <a:pPr algn="l" rtl="0">
              <a:buNone/>
            </a:pPr>
            <a:endParaRPr lang="en-US" sz="2400" dirty="0" smtClean="0">
              <a:latin typeface="Times New Roman" pitchFamily="18" charset="0"/>
              <a:cs typeface="Times New Roman" pitchFamily="18" charset="0"/>
            </a:endParaRPr>
          </a:p>
          <a:p>
            <a:pPr algn="l" rtl="0">
              <a:buNone/>
            </a:pPr>
            <a:r>
              <a:rPr lang="en-US" sz="2400" dirty="0" smtClean="0">
                <a:solidFill>
                  <a:srgbClr val="FFFF00"/>
                </a:solidFill>
                <a:latin typeface="Times New Roman" pitchFamily="18" charset="0"/>
                <a:cs typeface="Times New Roman" pitchFamily="18" charset="0"/>
              </a:rPr>
              <a:t>Q1 / what is the likely diagnosis ?</a:t>
            </a:r>
          </a:p>
          <a:p>
            <a:pPr algn="l" rtl="0">
              <a:buNone/>
            </a:pPr>
            <a:endParaRPr lang="en-US" sz="2400" dirty="0" smtClean="0">
              <a:solidFill>
                <a:srgbClr val="FFFF00"/>
              </a:solidFill>
              <a:latin typeface="Times New Roman" pitchFamily="18" charset="0"/>
              <a:cs typeface="Times New Roman" pitchFamily="18" charset="0"/>
            </a:endParaRPr>
          </a:p>
          <a:p>
            <a:pPr algn="l" rtl="0">
              <a:buNone/>
            </a:pPr>
            <a:r>
              <a:rPr lang="en-US" sz="2400" dirty="0" smtClean="0">
                <a:solidFill>
                  <a:srgbClr val="FFFF00"/>
                </a:solidFill>
                <a:latin typeface="Times New Roman" pitchFamily="18" charset="0"/>
                <a:cs typeface="Times New Roman" pitchFamily="18" charset="0"/>
              </a:rPr>
              <a:t>Q2 / what important test would you recommend to confirm the diagnosis?</a:t>
            </a:r>
          </a:p>
          <a:p>
            <a:pPr algn="l" rtl="0">
              <a:buNone/>
            </a:pPr>
            <a:endParaRPr lang="en-US" sz="2400" dirty="0" smtClean="0">
              <a:solidFill>
                <a:srgbClr val="FFFF00"/>
              </a:solidFill>
              <a:latin typeface="Times New Roman" pitchFamily="18" charset="0"/>
              <a:cs typeface="Times New Roman" pitchFamily="18" charset="0"/>
            </a:endParaRPr>
          </a:p>
          <a:p>
            <a:pPr algn="l" rtl="0">
              <a:buNone/>
            </a:pPr>
            <a:r>
              <a:rPr lang="en-US" sz="2400" dirty="0" smtClean="0">
                <a:solidFill>
                  <a:srgbClr val="FFFF00"/>
                </a:solidFill>
                <a:latin typeface="Times New Roman" pitchFamily="18" charset="0"/>
                <a:cs typeface="Times New Roman" pitchFamily="18" charset="0"/>
              </a:rPr>
              <a:t>Q3 / what specific treatment required for this </a:t>
            </a:r>
            <a:r>
              <a:rPr lang="en-US" sz="2400" dirty="0" err="1" smtClean="0">
                <a:solidFill>
                  <a:srgbClr val="FFFF00"/>
                </a:solidFill>
                <a:latin typeface="Times New Roman" pitchFamily="18" charset="0"/>
                <a:cs typeface="Times New Roman" pitchFamily="18" charset="0"/>
              </a:rPr>
              <a:t>pateint</a:t>
            </a:r>
            <a:r>
              <a:rPr lang="en-US" sz="2400" dirty="0" smtClean="0">
                <a:solidFill>
                  <a:srgbClr val="FFFF00"/>
                </a:solidFill>
                <a:latin typeface="Times New Roman" pitchFamily="18" charset="0"/>
                <a:cs typeface="Times New Roman" pitchFamily="18" charset="0"/>
              </a:rPr>
              <a:t>?</a:t>
            </a:r>
          </a:p>
          <a:p>
            <a:pPr algn="l" rtl="0">
              <a:buNone/>
            </a:pPr>
            <a:endParaRPr lang="en-US" sz="2400" dirty="0" smtClean="0">
              <a:solidFill>
                <a:srgbClr val="FFFF00"/>
              </a:solidFill>
              <a:latin typeface="Times New Roman" pitchFamily="18" charset="0"/>
              <a:cs typeface="Times New Roman" pitchFamily="18" charset="0"/>
            </a:endParaRPr>
          </a:p>
          <a:p>
            <a:pPr algn="l" rtl="0">
              <a:buNone/>
            </a:pPr>
            <a:r>
              <a:rPr lang="en-US" sz="2400" dirty="0" smtClean="0">
                <a:solidFill>
                  <a:srgbClr val="FFFF00"/>
                </a:solidFill>
                <a:latin typeface="Times New Roman" pitchFamily="18" charset="0"/>
                <a:cs typeface="Times New Roman" pitchFamily="18" charset="0"/>
              </a:rPr>
              <a:t>Q4 / what is the prognosis and the possible complication of this disease?</a:t>
            </a:r>
            <a:endParaRPr lang="ar-IQ" sz="24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11472</TotalTime>
  <Words>3688</Words>
  <Application>Microsoft Office PowerPoint</Application>
  <PresentationFormat>On-screen Show (4:3)</PresentationFormat>
  <Paragraphs>552</Paragraphs>
  <Slides>95</Slides>
  <Notes>2</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Technic</vt:lpstr>
      <vt:lpstr>VIRAL HEPATITIS </vt:lpstr>
      <vt:lpstr>Slide 2</vt:lpstr>
      <vt:lpstr>Slide 3</vt:lpstr>
      <vt:lpstr>Issues Common to All Forms of Viral Hepatitis </vt:lpstr>
      <vt:lpstr>Slide 5</vt:lpstr>
      <vt:lpstr>Slide 6</vt:lpstr>
      <vt:lpstr> Common Biochemical Profiles in the Acute Hepatitis  </vt:lpstr>
      <vt:lpstr>Slide 8</vt:lpstr>
      <vt:lpstr>Slide 9</vt:lpstr>
      <vt:lpstr>Slide 10</vt:lpstr>
      <vt:lpstr>Slide 11</vt:lpstr>
      <vt:lpstr>DIAGNOSTIC BLOOD TESTS in HAV</vt:lpstr>
      <vt:lpstr>Slide 13</vt:lpstr>
      <vt:lpstr>Hepatitis B</vt:lpstr>
      <vt:lpstr>Slide 15</vt:lpstr>
      <vt:lpstr>HBV Serology</vt:lpstr>
      <vt:lpstr>Slide 17</vt:lpstr>
      <vt:lpstr>Slide 18</vt:lpstr>
      <vt:lpstr>Slide 19</vt:lpstr>
      <vt:lpstr>Gastrointestinal Diseases </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Diagnosis </vt:lpstr>
      <vt:lpstr>Slide 49</vt:lpstr>
      <vt:lpstr>Slide 50</vt:lpstr>
      <vt:lpstr>Slide 51</vt:lpstr>
      <vt:lpstr>Slide 52</vt:lpstr>
      <vt:lpstr>Slide 53</vt:lpstr>
      <vt:lpstr>Slide 54</vt:lpstr>
      <vt:lpstr>Slide 55</vt:lpstr>
      <vt:lpstr>Slide 56</vt:lpstr>
      <vt:lpstr>Red flags” on history “</vt:lpstr>
      <vt:lpstr>Slide 58</vt:lpstr>
      <vt:lpstr>Slide 59</vt:lpstr>
      <vt:lpstr>Slide 60</vt:lpstr>
      <vt:lpstr>Slide 61</vt:lpstr>
      <vt:lpstr>Slide 62</vt:lpstr>
      <vt:lpstr>Slide 63</vt:lpstr>
      <vt:lpstr>Slide 64</vt:lpstr>
      <vt:lpstr>Slide 65</vt:lpstr>
      <vt:lpstr>Slide 66</vt:lpstr>
      <vt:lpstr>Thank you </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HBV Diagnosis</vt:lpstr>
      <vt:lpstr>Slide 89</vt:lpstr>
      <vt:lpstr>Slide 90</vt:lpstr>
      <vt:lpstr>Slide 91</vt:lpstr>
      <vt:lpstr>Learning Objectives</vt:lpstr>
      <vt:lpstr>Slide 93</vt:lpstr>
      <vt:lpstr>Slide 94</vt:lpstr>
      <vt:lpstr>Slide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 Document</dc:creator>
  <cp:lastModifiedBy>Lenovo</cp:lastModifiedBy>
  <cp:revision>525</cp:revision>
  <dcterms:created xsi:type="dcterms:W3CDTF">2014-10-26T20:20:30Z</dcterms:created>
  <dcterms:modified xsi:type="dcterms:W3CDTF">2020-02-10T13:22:34Z</dcterms:modified>
</cp:coreProperties>
</file>